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96" r:id="rId3"/>
    <p:sldId id="256" r:id="rId4"/>
    <p:sldId id="262" r:id="rId5"/>
    <p:sldId id="264"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00"/>
    <a:srgbClr val="0000CC"/>
    <a:srgbClr val="FF3399"/>
    <a:srgbClr val="FF99CC"/>
    <a:srgbClr val="000099"/>
    <a:srgbClr val="9900FF"/>
    <a:srgbClr val="FF5050"/>
    <a:srgbClr val="99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AAB3B-0EEE-49AE-8219-9AAEB39ADA4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BE18A1E-8F38-4BB2-AD57-CF9A753D4C48}">
      <dgm:prSet phldrT="[Text]"/>
      <dgm:spPr>
        <a:solidFill>
          <a:srgbClr val="FF99CC"/>
        </a:solidFill>
        <a:ln>
          <a:prstDash val="solid"/>
        </a:ln>
      </dgm:spPr>
      <dgm:t>
        <a:bodyPr/>
        <a:lstStyle/>
        <a:p>
          <a:r>
            <a:rPr lang="en-IN" dirty="0">
              <a:solidFill>
                <a:srgbClr val="FF3399"/>
              </a:solidFill>
              <a:latin typeface="Algerian" pitchFamily="82" charset="0"/>
            </a:rPr>
            <a:t>CURRENT RATIO</a:t>
          </a:r>
          <a:endParaRPr lang="en-US" dirty="0">
            <a:solidFill>
              <a:srgbClr val="FF3399"/>
            </a:solidFill>
            <a:latin typeface="Algerian" pitchFamily="82" charset="0"/>
          </a:endParaRPr>
        </a:p>
      </dgm:t>
    </dgm:pt>
    <dgm:pt modelId="{1270F6DD-714A-4669-8F63-F376C2D915FC}" type="parTrans" cxnId="{D97ED8FA-C8DF-4302-8220-298BD2E6F12E}">
      <dgm:prSet/>
      <dgm:spPr/>
      <dgm:t>
        <a:bodyPr/>
        <a:lstStyle/>
        <a:p>
          <a:endParaRPr lang="en-US"/>
        </a:p>
      </dgm:t>
    </dgm:pt>
    <dgm:pt modelId="{B28610EE-E5C3-4397-ADD5-25DA6817D0C6}" type="sibTrans" cxnId="{D97ED8FA-C8DF-4302-8220-298BD2E6F12E}">
      <dgm:prSet/>
      <dgm:spPr/>
      <dgm:t>
        <a:bodyPr/>
        <a:lstStyle/>
        <a:p>
          <a:endParaRPr lang="en-US"/>
        </a:p>
      </dgm:t>
    </dgm:pt>
    <dgm:pt modelId="{E6292261-74DF-41FF-9AFD-67BF2ECBB89E}">
      <dgm:prSet phldrT="[Text]"/>
      <dgm:spPr>
        <a:solidFill>
          <a:srgbClr val="FF99CC"/>
        </a:solidFill>
        <a:ln>
          <a:prstDash val="solid"/>
        </a:ln>
      </dgm:spPr>
      <dgm:t>
        <a:bodyPr/>
        <a:lstStyle/>
        <a:p>
          <a:r>
            <a:rPr lang="en-IN" dirty="0">
              <a:solidFill>
                <a:srgbClr val="FF3399"/>
              </a:solidFill>
              <a:latin typeface="Algerian" pitchFamily="82" charset="0"/>
            </a:rPr>
            <a:t>LIQUID RATIO</a:t>
          </a:r>
          <a:endParaRPr lang="en-US" dirty="0">
            <a:solidFill>
              <a:srgbClr val="FF3399"/>
            </a:solidFill>
            <a:latin typeface="Algerian" pitchFamily="82" charset="0"/>
          </a:endParaRPr>
        </a:p>
      </dgm:t>
    </dgm:pt>
    <dgm:pt modelId="{AF6CF877-5F55-4FD4-97C5-789DC4DE1257}" type="parTrans" cxnId="{3B5192B9-C5D4-4029-AE6F-4C41467A6F0F}">
      <dgm:prSet/>
      <dgm:spPr/>
      <dgm:t>
        <a:bodyPr/>
        <a:lstStyle/>
        <a:p>
          <a:endParaRPr lang="en-US"/>
        </a:p>
      </dgm:t>
    </dgm:pt>
    <dgm:pt modelId="{A21A1FC6-A8DA-4D91-86BE-11192BCD0B07}" type="sibTrans" cxnId="{3B5192B9-C5D4-4029-AE6F-4C41467A6F0F}">
      <dgm:prSet/>
      <dgm:spPr/>
      <dgm:t>
        <a:bodyPr/>
        <a:lstStyle/>
        <a:p>
          <a:endParaRPr lang="en-US"/>
        </a:p>
      </dgm:t>
    </dgm:pt>
    <dgm:pt modelId="{6689466A-1191-4D5B-AE7B-D82837BC0B3F}">
      <dgm:prSet phldrT="[Text]" custT="1"/>
      <dgm:spPr>
        <a:solidFill>
          <a:schemeClr val="tx1">
            <a:lumMod val="65000"/>
            <a:lumOff val="35000"/>
            <a:alpha val="90000"/>
          </a:schemeClr>
        </a:solidFill>
        <a:ln>
          <a:prstDash val="solid"/>
        </a:ln>
      </dgm:spPr>
      <dgm:t>
        <a:bodyPr/>
        <a:lstStyle/>
        <a:p>
          <a:r>
            <a:rPr lang="en-IN" sz="2400" dirty="0">
              <a:solidFill>
                <a:schemeClr val="bg1"/>
              </a:solidFill>
            </a:rPr>
            <a:t>Liquid  or Quick Assets</a:t>
          </a:r>
          <a:endParaRPr lang="en-US" sz="2400" dirty="0">
            <a:solidFill>
              <a:schemeClr val="bg1"/>
            </a:solidFill>
          </a:endParaRPr>
        </a:p>
      </dgm:t>
    </dgm:pt>
    <dgm:pt modelId="{8CFC0364-F134-44A3-9839-AF896CBCDFA0}" type="parTrans" cxnId="{B500CCAC-A3ED-4E70-B831-8A696BE89859}">
      <dgm:prSet/>
      <dgm:spPr/>
      <dgm:t>
        <a:bodyPr/>
        <a:lstStyle/>
        <a:p>
          <a:endParaRPr lang="en-US"/>
        </a:p>
      </dgm:t>
    </dgm:pt>
    <dgm:pt modelId="{76C010CA-0289-4499-95B8-BF0BF67DB886}" type="sibTrans" cxnId="{B500CCAC-A3ED-4E70-B831-8A696BE89859}">
      <dgm:prSet/>
      <dgm:spPr/>
      <dgm:t>
        <a:bodyPr/>
        <a:lstStyle/>
        <a:p>
          <a:endParaRPr lang="en-US"/>
        </a:p>
      </dgm:t>
    </dgm:pt>
    <dgm:pt modelId="{7542EEC3-011F-48B1-9502-057C8B040274}">
      <dgm:prSet phldrT="[Text]"/>
      <dgm:spPr>
        <a:solidFill>
          <a:schemeClr val="tx1">
            <a:lumMod val="65000"/>
            <a:lumOff val="35000"/>
            <a:alpha val="90000"/>
          </a:schemeClr>
        </a:solidFill>
        <a:ln>
          <a:prstDash val="solid"/>
        </a:ln>
      </dgm:spPr>
      <dgm:t>
        <a:bodyPr/>
        <a:lstStyle/>
        <a:p>
          <a:r>
            <a:rPr lang="en-IN" dirty="0">
              <a:solidFill>
                <a:schemeClr val="bg1"/>
              </a:solidFill>
            </a:rPr>
            <a:t>Current liabilities</a:t>
          </a:r>
          <a:endParaRPr lang="en-US" dirty="0">
            <a:solidFill>
              <a:schemeClr val="bg1"/>
            </a:solidFill>
          </a:endParaRPr>
        </a:p>
      </dgm:t>
    </dgm:pt>
    <dgm:pt modelId="{96ED7A2B-269E-4C6D-9A15-838F254C6E61}" type="parTrans" cxnId="{D12957BB-7A46-4452-94F8-95F6527D41D9}">
      <dgm:prSet/>
      <dgm:spPr/>
      <dgm:t>
        <a:bodyPr/>
        <a:lstStyle/>
        <a:p>
          <a:endParaRPr lang="en-US"/>
        </a:p>
      </dgm:t>
    </dgm:pt>
    <dgm:pt modelId="{F379685B-EC84-44DC-8E3F-E978006ABF04}" type="sibTrans" cxnId="{D12957BB-7A46-4452-94F8-95F6527D41D9}">
      <dgm:prSet/>
      <dgm:spPr/>
      <dgm:t>
        <a:bodyPr/>
        <a:lstStyle/>
        <a:p>
          <a:endParaRPr lang="en-US"/>
        </a:p>
      </dgm:t>
    </dgm:pt>
    <dgm:pt modelId="{518F141A-3E2B-4529-8851-7254E27A799A}">
      <dgm:prSet phldrT="[Text]"/>
      <dgm:spPr>
        <a:solidFill>
          <a:schemeClr val="tx1">
            <a:lumMod val="65000"/>
            <a:lumOff val="35000"/>
            <a:alpha val="90000"/>
          </a:schemeClr>
        </a:solidFill>
        <a:ln>
          <a:prstDash val="solid"/>
        </a:ln>
      </dgm:spPr>
      <dgm:t>
        <a:bodyPr/>
        <a:lstStyle/>
        <a:p>
          <a:r>
            <a:rPr lang="en-IN" dirty="0">
              <a:solidFill>
                <a:schemeClr val="bg1"/>
              </a:solidFill>
            </a:rPr>
            <a:t>Current assets</a:t>
          </a:r>
          <a:endParaRPr lang="en-US" dirty="0">
            <a:solidFill>
              <a:schemeClr val="bg1"/>
            </a:solidFill>
          </a:endParaRPr>
        </a:p>
      </dgm:t>
    </dgm:pt>
    <dgm:pt modelId="{2B0E6B9F-DDF1-4956-B088-3D8FDC7CB356}" type="parTrans" cxnId="{A8BBA582-9546-49C4-8C5E-61E9F9C10F0B}">
      <dgm:prSet/>
      <dgm:spPr/>
    </dgm:pt>
    <dgm:pt modelId="{F6AB1EFF-A1B8-4DB1-A79E-2920DF1A7065}" type="sibTrans" cxnId="{A8BBA582-9546-49C4-8C5E-61E9F9C10F0B}">
      <dgm:prSet/>
      <dgm:spPr/>
    </dgm:pt>
    <dgm:pt modelId="{700364FD-33A0-464E-9FD0-2C1FA47E43F6}">
      <dgm:prSet phldrT="[Text]" custT="1"/>
      <dgm:spPr>
        <a:solidFill>
          <a:schemeClr val="tx1">
            <a:lumMod val="65000"/>
            <a:lumOff val="35000"/>
            <a:alpha val="90000"/>
          </a:schemeClr>
        </a:solidFill>
        <a:ln>
          <a:prstDash val="solid"/>
        </a:ln>
      </dgm:spPr>
      <dgm:t>
        <a:bodyPr/>
        <a:lstStyle/>
        <a:p>
          <a:endParaRPr lang="en-US" sz="2400" dirty="0">
            <a:solidFill>
              <a:schemeClr val="bg1"/>
            </a:solidFill>
          </a:endParaRPr>
        </a:p>
      </dgm:t>
    </dgm:pt>
    <dgm:pt modelId="{B069BC03-A22F-48A1-A7B8-0D76867F78AB}" type="parTrans" cxnId="{6087B3BF-46D9-4D7A-A187-43C2E5EDBD90}">
      <dgm:prSet/>
      <dgm:spPr/>
    </dgm:pt>
    <dgm:pt modelId="{06206862-32EA-48DD-B6A6-EFBAD2BDD7D8}" type="sibTrans" cxnId="{6087B3BF-46D9-4D7A-A187-43C2E5EDBD90}">
      <dgm:prSet/>
      <dgm:spPr/>
    </dgm:pt>
    <dgm:pt modelId="{B38ED96D-DC27-440D-9113-CC86C8563314}">
      <dgm:prSet phldrT="[Text]" custT="1"/>
      <dgm:spPr>
        <a:solidFill>
          <a:schemeClr val="tx1">
            <a:lumMod val="65000"/>
            <a:lumOff val="35000"/>
            <a:alpha val="90000"/>
          </a:schemeClr>
        </a:solidFill>
        <a:ln>
          <a:prstDash val="solid"/>
        </a:ln>
      </dgm:spPr>
      <dgm:t>
        <a:bodyPr/>
        <a:lstStyle/>
        <a:p>
          <a:r>
            <a:rPr lang="en-IN" sz="2400" dirty="0">
              <a:solidFill>
                <a:schemeClr val="bg1"/>
              </a:solidFill>
            </a:rPr>
            <a:t>Current liabilities</a:t>
          </a:r>
          <a:endParaRPr lang="en-US" sz="2400" dirty="0">
            <a:solidFill>
              <a:schemeClr val="bg1"/>
            </a:solidFill>
          </a:endParaRPr>
        </a:p>
      </dgm:t>
    </dgm:pt>
    <dgm:pt modelId="{A67CDE99-90A0-416F-BBCA-2A65375F6098}" type="parTrans" cxnId="{C96265A5-C7A0-4BBF-B317-376D4C147648}">
      <dgm:prSet/>
      <dgm:spPr/>
    </dgm:pt>
    <dgm:pt modelId="{5ECF9DFD-6945-4964-825F-A0B073530099}" type="sibTrans" cxnId="{C96265A5-C7A0-4BBF-B317-376D4C147648}">
      <dgm:prSet/>
      <dgm:spPr/>
    </dgm:pt>
    <dgm:pt modelId="{48D3057F-6178-4E50-A31A-A467B0E56D82}">
      <dgm:prSet phldrT="[Text]" custT="1"/>
      <dgm:spPr>
        <a:solidFill>
          <a:schemeClr val="tx1">
            <a:lumMod val="65000"/>
            <a:lumOff val="35000"/>
            <a:alpha val="90000"/>
          </a:schemeClr>
        </a:solidFill>
        <a:ln>
          <a:prstDash val="solid"/>
        </a:ln>
      </dgm:spPr>
      <dgm:t>
        <a:bodyPr/>
        <a:lstStyle/>
        <a:p>
          <a:endParaRPr lang="en-US" sz="800" dirty="0">
            <a:solidFill>
              <a:schemeClr val="bg1"/>
            </a:solidFill>
          </a:endParaRPr>
        </a:p>
      </dgm:t>
    </dgm:pt>
    <dgm:pt modelId="{972A3589-D448-403C-8503-41DE3D232F15}" type="parTrans" cxnId="{98DCE75E-BE7E-4568-B405-5C21CDA000BE}">
      <dgm:prSet/>
      <dgm:spPr/>
    </dgm:pt>
    <dgm:pt modelId="{BE9F3F29-DEA3-4692-A907-387D631E1F95}" type="sibTrans" cxnId="{98DCE75E-BE7E-4568-B405-5C21CDA000BE}">
      <dgm:prSet/>
      <dgm:spPr/>
    </dgm:pt>
    <dgm:pt modelId="{B3AE94B9-A543-4B9F-9276-C0424F58681B}" type="pres">
      <dgm:prSet presAssocID="{034AAB3B-0EEE-49AE-8219-9AAEB39ADA41}" presName="Name0" presStyleCnt="0">
        <dgm:presLayoutVars>
          <dgm:dir/>
          <dgm:animLvl val="lvl"/>
          <dgm:resizeHandles/>
        </dgm:presLayoutVars>
      </dgm:prSet>
      <dgm:spPr/>
      <dgm:t>
        <a:bodyPr/>
        <a:lstStyle/>
        <a:p>
          <a:endParaRPr lang="en-US"/>
        </a:p>
      </dgm:t>
    </dgm:pt>
    <dgm:pt modelId="{061F2349-F483-4ED3-927F-9422B97245BA}" type="pres">
      <dgm:prSet presAssocID="{ABE18A1E-8F38-4BB2-AD57-CF9A753D4C48}" presName="linNode" presStyleCnt="0"/>
      <dgm:spPr/>
    </dgm:pt>
    <dgm:pt modelId="{E69B57A1-A206-46E4-8C24-20670B5F30EC}" type="pres">
      <dgm:prSet presAssocID="{ABE18A1E-8F38-4BB2-AD57-CF9A753D4C48}" presName="parentShp" presStyleLbl="node1" presStyleIdx="0" presStyleCnt="2">
        <dgm:presLayoutVars>
          <dgm:bulletEnabled val="1"/>
        </dgm:presLayoutVars>
      </dgm:prSet>
      <dgm:spPr/>
      <dgm:t>
        <a:bodyPr/>
        <a:lstStyle/>
        <a:p>
          <a:endParaRPr lang="en-US"/>
        </a:p>
      </dgm:t>
    </dgm:pt>
    <dgm:pt modelId="{B08AC6E4-DD12-4FAE-ACC4-8CCE87E4F3B8}" type="pres">
      <dgm:prSet presAssocID="{ABE18A1E-8F38-4BB2-AD57-CF9A753D4C48}" presName="childShp" presStyleLbl="bgAccFollowNode1" presStyleIdx="0" presStyleCnt="2">
        <dgm:presLayoutVars>
          <dgm:bulletEnabled val="1"/>
        </dgm:presLayoutVars>
      </dgm:prSet>
      <dgm:spPr/>
      <dgm:t>
        <a:bodyPr/>
        <a:lstStyle/>
        <a:p>
          <a:endParaRPr lang="en-US"/>
        </a:p>
      </dgm:t>
    </dgm:pt>
    <dgm:pt modelId="{CE691A01-A375-4A5C-AFBD-8495419E8AC6}" type="pres">
      <dgm:prSet presAssocID="{B28610EE-E5C3-4397-ADD5-25DA6817D0C6}" presName="spacing" presStyleCnt="0"/>
      <dgm:spPr/>
    </dgm:pt>
    <dgm:pt modelId="{B94621FD-C302-4875-98CC-FA8E2CCF3AFD}" type="pres">
      <dgm:prSet presAssocID="{E6292261-74DF-41FF-9AFD-67BF2ECBB89E}" presName="linNode" presStyleCnt="0"/>
      <dgm:spPr/>
    </dgm:pt>
    <dgm:pt modelId="{42D77A15-E690-491D-BD22-54EECB79F614}" type="pres">
      <dgm:prSet presAssocID="{E6292261-74DF-41FF-9AFD-67BF2ECBB89E}" presName="parentShp" presStyleLbl="node1" presStyleIdx="1" presStyleCnt="2">
        <dgm:presLayoutVars>
          <dgm:bulletEnabled val="1"/>
        </dgm:presLayoutVars>
      </dgm:prSet>
      <dgm:spPr/>
      <dgm:t>
        <a:bodyPr/>
        <a:lstStyle/>
        <a:p>
          <a:endParaRPr lang="en-US"/>
        </a:p>
      </dgm:t>
    </dgm:pt>
    <dgm:pt modelId="{88CD40CD-66AC-47EF-8178-19564FA85DF7}" type="pres">
      <dgm:prSet presAssocID="{E6292261-74DF-41FF-9AFD-67BF2ECBB89E}" presName="childShp" presStyleLbl="bgAccFollowNode1" presStyleIdx="1" presStyleCnt="2">
        <dgm:presLayoutVars>
          <dgm:bulletEnabled val="1"/>
        </dgm:presLayoutVars>
      </dgm:prSet>
      <dgm:spPr/>
      <dgm:t>
        <a:bodyPr/>
        <a:lstStyle/>
        <a:p>
          <a:endParaRPr lang="en-US"/>
        </a:p>
      </dgm:t>
    </dgm:pt>
  </dgm:ptLst>
  <dgm:cxnLst>
    <dgm:cxn modelId="{377EBBE1-E0E7-4025-8C92-57DFA972DAEB}" type="presOf" srcId="{48D3057F-6178-4E50-A31A-A467B0E56D82}" destId="{88CD40CD-66AC-47EF-8178-19564FA85DF7}" srcOrd="0" destOrd="2" presId="urn:microsoft.com/office/officeart/2005/8/layout/vList6"/>
    <dgm:cxn modelId="{A5A1D51C-82E5-47C9-8406-CFDCBF0AD1A5}" type="presOf" srcId="{ABE18A1E-8F38-4BB2-AD57-CF9A753D4C48}" destId="{E69B57A1-A206-46E4-8C24-20670B5F30EC}" srcOrd="0" destOrd="0" presId="urn:microsoft.com/office/officeart/2005/8/layout/vList6"/>
    <dgm:cxn modelId="{3B5192B9-C5D4-4029-AE6F-4C41467A6F0F}" srcId="{034AAB3B-0EEE-49AE-8219-9AAEB39ADA41}" destId="{E6292261-74DF-41FF-9AFD-67BF2ECBB89E}" srcOrd="1" destOrd="0" parTransId="{AF6CF877-5F55-4FD4-97C5-789DC4DE1257}" sibTransId="{A21A1FC6-A8DA-4D91-86BE-11192BCD0B07}"/>
    <dgm:cxn modelId="{D97ED8FA-C8DF-4302-8220-298BD2E6F12E}" srcId="{034AAB3B-0EEE-49AE-8219-9AAEB39ADA41}" destId="{ABE18A1E-8F38-4BB2-AD57-CF9A753D4C48}" srcOrd="0" destOrd="0" parTransId="{1270F6DD-714A-4669-8F63-F376C2D915FC}" sibTransId="{B28610EE-E5C3-4397-ADD5-25DA6817D0C6}"/>
    <dgm:cxn modelId="{6F153F77-9645-459D-86FD-EA1E0FBC37BC}" type="presOf" srcId="{E6292261-74DF-41FF-9AFD-67BF2ECBB89E}" destId="{42D77A15-E690-491D-BD22-54EECB79F614}" srcOrd="0" destOrd="0" presId="urn:microsoft.com/office/officeart/2005/8/layout/vList6"/>
    <dgm:cxn modelId="{103F33C8-18CE-47F8-8252-E6D95308184F}" type="presOf" srcId="{518F141A-3E2B-4529-8851-7254E27A799A}" destId="{B08AC6E4-DD12-4FAE-ACC4-8CCE87E4F3B8}" srcOrd="0" destOrd="0" presId="urn:microsoft.com/office/officeart/2005/8/layout/vList6"/>
    <dgm:cxn modelId="{D12957BB-7A46-4452-94F8-95F6527D41D9}" srcId="{ABE18A1E-8F38-4BB2-AD57-CF9A753D4C48}" destId="{7542EEC3-011F-48B1-9502-057C8B040274}" srcOrd="1" destOrd="0" parTransId="{96ED7A2B-269E-4C6D-9A15-838F254C6E61}" sibTransId="{F379685B-EC84-44DC-8E3F-E978006ABF04}"/>
    <dgm:cxn modelId="{A8BBA582-9546-49C4-8C5E-61E9F9C10F0B}" srcId="{ABE18A1E-8F38-4BB2-AD57-CF9A753D4C48}" destId="{518F141A-3E2B-4529-8851-7254E27A799A}" srcOrd="0" destOrd="0" parTransId="{2B0E6B9F-DDF1-4956-B088-3D8FDC7CB356}" sibTransId="{F6AB1EFF-A1B8-4DB1-A79E-2920DF1A7065}"/>
    <dgm:cxn modelId="{98DCE75E-BE7E-4568-B405-5C21CDA000BE}" srcId="{E6292261-74DF-41FF-9AFD-67BF2ECBB89E}" destId="{48D3057F-6178-4E50-A31A-A467B0E56D82}" srcOrd="2" destOrd="0" parTransId="{972A3589-D448-403C-8503-41DE3D232F15}" sibTransId="{BE9F3F29-DEA3-4692-A907-387D631E1F95}"/>
    <dgm:cxn modelId="{7E9BE20E-DAC3-489B-92B9-8649C817D1A1}" type="presOf" srcId="{034AAB3B-0EEE-49AE-8219-9AAEB39ADA41}" destId="{B3AE94B9-A543-4B9F-9276-C0424F58681B}" srcOrd="0" destOrd="0" presId="urn:microsoft.com/office/officeart/2005/8/layout/vList6"/>
    <dgm:cxn modelId="{CF42BC27-5F86-4966-90B7-94EF8363C255}" type="presOf" srcId="{7542EEC3-011F-48B1-9502-057C8B040274}" destId="{B08AC6E4-DD12-4FAE-ACC4-8CCE87E4F3B8}" srcOrd="0" destOrd="1" presId="urn:microsoft.com/office/officeart/2005/8/layout/vList6"/>
    <dgm:cxn modelId="{1056CDB9-BDB9-4496-BD9E-C9A43A099874}" type="presOf" srcId="{700364FD-33A0-464E-9FD0-2C1FA47E43F6}" destId="{88CD40CD-66AC-47EF-8178-19564FA85DF7}" srcOrd="0" destOrd="0" presId="urn:microsoft.com/office/officeart/2005/8/layout/vList6"/>
    <dgm:cxn modelId="{6087B3BF-46D9-4D7A-A187-43C2E5EDBD90}" srcId="{E6292261-74DF-41FF-9AFD-67BF2ECBB89E}" destId="{700364FD-33A0-464E-9FD0-2C1FA47E43F6}" srcOrd="0" destOrd="0" parTransId="{B069BC03-A22F-48A1-A7B8-0D76867F78AB}" sibTransId="{06206862-32EA-48DD-B6A6-EFBAD2BDD7D8}"/>
    <dgm:cxn modelId="{15955E0B-58C1-4400-8DB6-629F44306B41}" type="presOf" srcId="{6689466A-1191-4D5B-AE7B-D82837BC0B3F}" destId="{88CD40CD-66AC-47EF-8178-19564FA85DF7}" srcOrd="0" destOrd="1" presId="urn:microsoft.com/office/officeart/2005/8/layout/vList6"/>
    <dgm:cxn modelId="{B500CCAC-A3ED-4E70-B831-8A696BE89859}" srcId="{E6292261-74DF-41FF-9AFD-67BF2ECBB89E}" destId="{6689466A-1191-4D5B-AE7B-D82837BC0B3F}" srcOrd="1" destOrd="0" parTransId="{8CFC0364-F134-44A3-9839-AF896CBCDFA0}" sibTransId="{76C010CA-0289-4499-95B8-BF0BF67DB886}"/>
    <dgm:cxn modelId="{C96265A5-C7A0-4BBF-B317-376D4C147648}" srcId="{E6292261-74DF-41FF-9AFD-67BF2ECBB89E}" destId="{B38ED96D-DC27-440D-9113-CC86C8563314}" srcOrd="3" destOrd="0" parTransId="{A67CDE99-90A0-416F-BBCA-2A65375F6098}" sibTransId="{5ECF9DFD-6945-4964-825F-A0B073530099}"/>
    <dgm:cxn modelId="{A75A9C26-3A6D-4483-98E6-479C0665965D}" type="presOf" srcId="{B38ED96D-DC27-440D-9113-CC86C8563314}" destId="{88CD40CD-66AC-47EF-8178-19564FA85DF7}" srcOrd="0" destOrd="3" presId="urn:microsoft.com/office/officeart/2005/8/layout/vList6"/>
    <dgm:cxn modelId="{3597D7C0-EE02-4312-B242-26F95543534B}" type="presParOf" srcId="{B3AE94B9-A543-4B9F-9276-C0424F58681B}" destId="{061F2349-F483-4ED3-927F-9422B97245BA}" srcOrd="0" destOrd="0" presId="urn:microsoft.com/office/officeart/2005/8/layout/vList6"/>
    <dgm:cxn modelId="{6736C95E-1A7E-47BC-9478-FF7BC636DE64}" type="presParOf" srcId="{061F2349-F483-4ED3-927F-9422B97245BA}" destId="{E69B57A1-A206-46E4-8C24-20670B5F30EC}" srcOrd="0" destOrd="0" presId="urn:microsoft.com/office/officeart/2005/8/layout/vList6"/>
    <dgm:cxn modelId="{BCF07D83-9475-451C-92EC-5F0CE79E7A6C}" type="presParOf" srcId="{061F2349-F483-4ED3-927F-9422B97245BA}" destId="{B08AC6E4-DD12-4FAE-ACC4-8CCE87E4F3B8}" srcOrd="1" destOrd="0" presId="urn:microsoft.com/office/officeart/2005/8/layout/vList6"/>
    <dgm:cxn modelId="{951DBEE2-BD9B-4DCA-B342-CF24DA8080E1}" type="presParOf" srcId="{B3AE94B9-A543-4B9F-9276-C0424F58681B}" destId="{CE691A01-A375-4A5C-AFBD-8495419E8AC6}" srcOrd="1" destOrd="0" presId="urn:microsoft.com/office/officeart/2005/8/layout/vList6"/>
    <dgm:cxn modelId="{4543FC27-688C-4D58-9877-B35913056540}" type="presParOf" srcId="{B3AE94B9-A543-4B9F-9276-C0424F58681B}" destId="{B94621FD-C302-4875-98CC-FA8E2CCF3AFD}" srcOrd="2" destOrd="0" presId="urn:microsoft.com/office/officeart/2005/8/layout/vList6"/>
    <dgm:cxn modelId="{C00C8FDE-0B0A-4C71-9747-061238784AD3}" type="presParOf" srcId="{B94621FD-C302-4875-98CC-FA8E2CCF3AFD}" destId="{42D77A15-E690-491D-BD22-54EECB79F614}" srcOrd="0" destOrd="0" presId="urn:microsoft.com/office/officeart/2005/8/layout/vList6"/>
    <dgm:cxn modelId="{553C4DC2-D04B-4379-AB98-940C0D6FFA95}" type="presParOf" srcId="{B94621FD-C302-4875-98CC-FA8E2CCF3AFD}" destId="{88CD40CD-66AC-47EF-8178-19564FA85DF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702FF2-9A56-4430-A5C1-D13CCA6D012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43792A3-EDA7-416C-94B1-EFDF82E32B02}">
      <dgm:prSet phldrT="[Text]">
        <dgm:style>
          <a:lnRef idx="3">
            <a:schemeClr val="lt1"/>
          </a:lnRef>
          <a:fillRef idx="1">
            <a:schemeClr val="dk1"/>
          </a:fillRef>
          <a:effectRef idx="1">
            <a:schemeClr val="dk1"/>
          </a:effectRef>
          <a:fontRef idx="minor">
            <a:schemeClr val="lt1"/>
          </a:fontRef>
        </dgm:style>
      </dgm:prSet>
      <dgm:spPr>
        <a:solidFill>
          <a:srgbClr val="002060"/>
        </a:solidFill>
      </dgm:spPr>
      <dgm:t>
        <a:bodyPr/>
        <a:lstStyle/>
        <a:p>
          <a:r>
            <a:rPr lang="en-US" dirty="0">
              <a:solidFill>
                <a:srgbClr val="FFFF00"/>
              </a:solidFill>
            </a:rPr>
            <a:t>Solvency ratios </a:t>
          </a:r>
        </a:p>
      </dgm:t>
    </dgm:pt>
    <dgm:pt modelId="{71E48989-C3E0-4254-BACD-59290ADB1710}" type="parTrans" cxnId="{4299D0F4-0120-47EC-A82E-EC7FC29AAA68}">
      <dgm:prSet/>
      <dgm:spPr/>
      <dgm:t>
        <a:bodyPr/>
        <a:lstStyle/>
        <a:p>
          <a:endParaRPr lang="en-US"/>
        </a:p>
      </dgm:t>
    </dgm:pt>
    <dgm:pt modelId="{86E5E517-F07E-4A95-A9F7-BBA63B6E28BB}" type="sibTrans" cxnId="{4299D0F4-0120-47EC-A82E-EC7FC29AAA68}">
      <dgm:prSet/>
      <dgm:spPr/>
      <dgm:t>
        <a:bodyPr/>
        <a:lstStyle/>
        <a:p>
          <a:endParaRPr lang="en-US"/>
        </a:p>
      </dgm:t>
    </dgm:pt>
    <dgm:pt modelId="{F58E4539-5282-40FE-8E4E-867789F2EE13}">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rgbClr val="FFFF00"/>
              </a:solidFill>
            </a:rPr>
            <a:t>Debt-Equity Ratio</a:t>
          </a:r>
        </a:p>
      </dgm:t>
    </dgm:pt>
    <dgm:pt modelId="{506254AD-FD04-4E0C-93F2-DB4A477FF58C}" type="parTrans" cxnId="{667B57E9-A641-45F2-8B23-8E02A49F3F20}">
      <dgm:prSet>
        <dgm:style>
          <a:lnRef idx="3">
            <a:schemeClr val="accent6"/>
          </a:lnRef>
          <a:fillRef idx="0">
            <a:schemeClr val="accent6"/>
          </a:fillRef>
          <a:effectRef idx="2">
            <a:schemeClr val="accent6"/>
          </a:effectRef>
          <a:fontRef idx="minor">
            <a:schemeClr val="tx1"/>
          </a:fontRef>
        </dgm:style>
      </dgm:prSet>
      <dgm:spPr>
        <a:solidFill>
          <a:srgbClr val="FF0000"/>
        </a:solidFill>
      </dgm:spPr>
      <dgm:t>
        <a:bodyPr/>
        <a:lstStyle/>
        <a:p>
          <a:endParaRPr lang="en-US">
            <a:solidFill>
              <a:srgbClr val="FFFF00"/>
            </a:solidFill>
          </a:endParaRPr>
        </a:p>
      </dgm:t>
    </dgm:pt>
    <dgm:pt modelId="{5EFA3668-5E28-46F2-A0EF-0992F3658872}" type="sibTrans" cxnId="{667B57E9-A641-45F2-8B23-8E02A49F3F20}">
      <dgm:prSet/>
      <dgm:spPr/>
      <dgm:t>
        <a:bodyPr/>
        <a:lstStyle/>
        <a:p>
          <a:endParaRPr lang="en-US"/>
        </a:p>
      </dgm:t>
    </dgm:pt>
    <dgm:pt modelId="{82ABBFEB-8ECD-45A1-94A1-2DA438E6E654}">
      <dgm:prSet>
        <dgm:style>
          <a:lnRef idx="3">
            <a:schemeClr val="lt1"/>
          </a:lnRef>
          <a:fillRef idx="1">
            <a:schemeClr val="dk1"/>
          </a:fillRef>
          <a:effectRef idx="1">
            <a:schemeClr val="dk1"/>
          </a:effectRef>
          <a:fontRef idx="minor">
            <a:schemeClr val="lt1"/>
          </a:fontRef>
        </dgm:style>
      </dgm:prSet>
      <dgm:spPr/>
      <dgm:t>
        <a:bodyPr/>
        <a:lstStyle/>
        <a:p>
          <a:r>
            <a:rPr lang="en-US" dirty="0">
              <a:solidFill>
                <a:srgbClr val="FFFF00"/>
              </a:solidFill>
            </a:rPr>
            <a:t>Total Assets to Debt Ratio</a:t>
          </a:r>
        </a:p>
      </dgm:t>
    </dgm:pt>
    <dgm:pt modelId="{9F5E10B7-80D4-48B7-BAFC-B06AB3B3F97D}" type="parTrans" cxnId="{CBDA34A1-296E-478D-9629-CF03020E533C}">
      <dgm:prSet>
        <dgm:style>
          <a:lnRef idx="3">
            <a:schemeClr val="accent2"/>
          </a:lnRef>
          <a:fillRef idx="0">
            <a:schemeClr val="accent2"/>
          </a:fillRef>
          <a:effectRef idx="2">
            <a:schemeClr val="accent2"/>
          </a:effectRef>
          <a:fontRef idx="minor">
            <a:schemeClr val="tx1"/>
          </a:fontRef>
        </dgm:style>
      </dgm:prSet>
      <dgm:spPr/>
      <dgm:t>
        <a:bodyPr/>
        <a:lstStyle/>
        <a:p>
          <a:endParaRPr lang="en-US">
            <a:solidFill>
              <a:srgbClr val="FFFF00"/>
            </a:solidFill>
          </a:endParaRPr>
        </a:p>
      </dgm:t>
    </dgm:pt>
    <dgm:pt modelId="{347A04AD-D99E-4701-B7F9-0C0E0F171F4E}" type="sibTrans" cxnId="{CBDA34A1-296E-478D-9629-CF03020E533C}">
      <dgm:prSet/>
      <dgm:spPr/>
      <dgm:t>
        <a:bodyPr/>
        <a:lstStyle/>
        <a:p>
          <a:endParaRPr lang="en-US"/>
        </a:p>
      </dgm:t>
    </dgm:pt>
    <dgm:pt modelId="{46C19C20-86DF-47C3-BDEF-61E235237499}">
      <dgm:prSet>
        <dgm:style>
          <a:lnRef idx="3">
            <a:schemeClr val="lt1"/>
          </a:lnRef>
          <a:fillRef idx="1">
            <a:schemeClr val="dk1"/>
          </a:fillRef>
          <a:effectRef idx="1">
            <a:schemeClr val="dk1"/>
          </a:effectRef>
          <a:fontRef idx="minor">
            <a:schemeClr val="lt1"/>
          </a:fontRef>
        </dgm:style>
      </dgm:prSet>
      <dgm:spPr/>
      <dgm:t>
        <a:bodyPr/>
        <a:lstStyle/>
        <a:p>
          <a:r>
            <a:rPr lang="en-US" dirty="0">
              <a:solidFill>
                <a:srgbClr val="FFFF00"/>
              </a:solidFill>
            </a:rPr>
            <a:t>Interest Coverage Ratio</a:t>
          </a:r>
        </a:p>
      </dgm:t>
    </dgm:pt>
    <dgm:pt modelId="{F52B69EC-18AC-478D-A460-E95ADF867719}" type="parTrans" cxnId="{6C451EDF-9702-4F99-A9C7-C56023EDB0FB}">
      <dgm:prSet>
        <dgm:style>
          <a:lnRef idx="3">
            <a:schemeClr val="accent3"/>
          </a:lnRef>
          <a:fillRef idx="0">
            <a:schemeClr val="accent3"/>
          </a:fillRef>
          <a:effectRef idx="2">
            <a:schemeClr val="accent3"/>
          </a:effectRef>
          <a:fontRef idx="minor">
            <a:schemeClr val="tx1"/>
          </a:fontRef>
        </dgm:style>
      </dgm:prSet>
      <dgm:spPr/>
      <dgm:t>
        <a:bodyPr/>
        <a:lstStyle/>
        <a:p>
          <a:endParaRPr lang="en-US">
            <a:solidFill>
              <a:srgbClr val="FFFF00"/>
            </a:solidFill>
          </a:endParaRPr>
        </a:p>
      </dgm:t>
    </dgm:pt>
    <dgm:pt modelId="{A5212B3B-E601-4590-BFFF-3C90F8005E69}" type="sibTrans" cxnId="{6C451EDF-9702-4F99-A9C7-C56023EDB0FB}">
      <dgm:prSet/>
      <dgm:spPr/>
      <dgm:t>
        <a:bodyPr/>
        <a:lstStyle/>
        <a:p>
          <a:endParaRPr lang="en-US"/>
        </a:p>
      </dgm:t>
    </dgm:pt>
    <dgm:pt modelId="{A9F14F6E-3B64-4A26-9142-B48200CF794A}">
      <dgm:prSet phldrT="[Text]">
        <dgm:style>
          <a:lnRef idx="3">
            <a:schemeClr val="lt1"/>
          </a:lnRef>
          <a:fillRef idx="1">
            <a:schemeClr val="dk1"/>
          </a:fillRef>
          <a:effectRef idx="1">
            <a:schemeClr val="dk1"/>
          </a:effectRef>
          <a:fontRef idx="minor">
            <a:schemeClr val="lt1"/>
          </a:fontRef>
        </dgm:style>
      </dgm:prSet>
      <dgm:spPr/>
      <dgm:t>
        <a:bodyPr/>
        <a:lstStyle/>
        <a:p>
          <a:r>
            <a:rPr lang="en-US" dirty="0">
              <a:solidFill>
                <a:srgbClr val="FFFF00"/>
              </a:solidFill>
            </a:rPr>
            <a:t>Proprietary Ratio</a:t>
          </a:r>
        </a:p>
      </dgm:t>
    </dgm:pt>
    <dgm:pt modelId="{4611B722-C4A1-4863-A14B-034C76C2DE1F}" type="sibTrans" cxnId="{8208AB0F-2E10-465A-83DE-51A343BC1949}">
      <dgm:prSet/>
      <dgm:spPr/>
      <dgm:t>
        <a:bodyPr/>
        <a:lstStyle/>
        <a:p>
          <a:endParaRPr lang="en-US"/>
        </a:p>
      </dgm:t>
    </dgm:pt>
    <dgm:pt modelId="{81391878-D933-47AD-9402-403F24BBF6FA}" type="parTrans" cxnId="{8208AB0F-2E10-465A-83DE-51A343BC1949}">
      <dgm:prSet>
        <dgm:style>
          <a:lnRef idx="3">
            <a:schemeClr val="lt1"/>
          </a:lnRef>
          <a:fillRef idx="1">
            <a:schemeClr val="dk1"/>
          </a:fillRef>
          <a:effectRef idx="1">
            <a:schemeClr val="dk1"/>
          </a:effectRef>
          <a:fontRef idx="minor">
            <a:schemeClr val="lt1"/>
          </a:fontRef>
        </dgm:style>
      </dgm:prSet>
      <dgm:spPr/>
      <dgm:t>
        <a:bodyPr/>
        <a:lstStyle/>
        <a:p>
          <a:endParaRPr lang="en-US">
            <a:solidFill>
              <a:srgbClr val="FFFF00"/>
            </a:solidFill>
          </a:endParaRPr>
        </a:p>
      </dgm:t>
    </dgm:pt>
    <dgm:pt modelId="{6515A3C5-CD54-4F66-B010-63030E869C06}" type="pres">
      <dgm:prSet presAssocID="{5A702FF2-9A56-4430-A5C1-D13CCA6D0121}" presName="hierChild1" presStyleCnt="0">
        <dgm:presLayoutVars>
          <dgm:orgChart val="1"/>
          <dgm:chPref val="1"/>
          <dgm:dir/>
          <dgm:animOne val="branch"/>
          <dgm:animLvl val="lvl"/>
          <dgm:resizeHandles/>
        </dgm:presLayoutVars>
      </dgm:prSet>
      <dgm:spPr/>
      <dgm:t>
        <a:bodyPr/>
        <a:lstStyle/>
        <a:p>
          <a:endParaRPr lang="en-US"/>
        </a:p>
      </dgm:t>
    </dgm:pt>
    <dgm:pt modelId="{2BB18E17-5831-4DD9-AE5D-23FFC87381BA}" type="pres">
      <dgm:prSet presAssocID="{543792A3-EDA7-416C-94B1-EFDF82E32B02}" presName="hierRoot1" presStyleCnt="0">
        <dgm:presLayoutVars>
          <dgm:hierBranch val="init"/>
        </dgm:presLayoutVars>
      </dgm:prSet>
      <dgm:spPr/>
    </dgm:pt>
    <dgm:pt modelId="{EC4E1EBB-8B98-40D8-95ED-D77D57B52836}" type="pres">
      <dgm:prSet presAssocID="{543792A3-EDA7-416C-94B1-EFDF82E32B02}" presName="rootComposite1" presStyleCnt="0"/>
      <dgm:spPr/>
    </dgm:pt>
    <dgm:pt modelId="{7BD0A47B-D4E1-4174-8C51-F53182F1B6EC}" type="pres">
      <dgm:prSet presAssocID="{543792A3-EDA7-416C-94B1-EFDF82E32B02}" presName="rootText1" presStyleLbl="node0" presStyleIdx="0" presStyleCnt="1">
        <dgm:presLayoutVars>
          <dgm:chPref val="3"/>
        </dgm:presLayoutVars>
      </dgm:prSet>
      <dgm:spPr/>
      <dgm:t>
        <a:bodyPr/>
        <a:lstStyle/>
        <a:p>
          <a:endParaRPr lang="en-US"/>
        </a:p>
      </dgm:t>
    </dgm:pt>
    <dgm:pt modelId="{ADEE6A3F-4B60-4FD4-9A57-75C68C2B1B25}" type="pres">
      <dgm:prSet presAssocID="{543792A3-EDA7-416C-94B1-EFDF82E32B02}" presName="rootConnector1" presStyleLbl="node1" presStyleIdx="0" presStyleCnt="0"/>
      <dgm:spPr/>
      <dgm:t>
        <a:bodyPr/>
        <a:lstStyle/>
        <a:p>
          <a:endParaRPr lang="en-US"/>
        </a:p>
      </dgm:t>
    </dgm:pt>
    <dgm:pt modelId="{2C08C651-0EE7-4B1A-8162-ED5DAB84DCE8}" type="pres">
      <dgm:prSet presAssocID="{543792A3-EDA7-416C-94B1-EFDF82E32B02}" presName="hierChild2" presStyleCnt="0"/>
      <dgm:spPr/>
    </dgm:pt>
    <dgm:pt modelId="{BB61087E-9132-458F-8947-CA3D1E51CEA9}" type="pres">
      <dgm:prSet presAssocID="{506254AD-FD04-4E0C-93F2-DB4A477FF58C}" presName="Name64" presStyleLbl="parChTrans1D2" presStyleIdx="0" presStyleCnt="4"/>
      <dgm:spPr/>
      <dgm:t>
        <a:bodyPr/>
        <a:lstStyle/>
        <a:p>
          <a:endParaRPr lang="en-US"/>
        </a:p>
      </dgm:t>
    </dgm:pt>
    <dgm:pt modelId="{C8637E70-8931-4240-82D6-383485ED6434}" type="pres">
      <dgm:prSet presAssocID="{F58E4539-5282-40FE-8E4E-867789F2EE13}" presName="hierRoot2" presStyleCnt="0">
        <dgm:presLayoutVars>
          <dgm:hierBranch val="init"/>
        </dgm:presLayoutVars>
      </dgm:prSet>
      <dgm:spPr/>
    </dgm:pt>
    <dgm:pt modelId="{09225B87-3D26-44D2-9764-136FF555D74E}" type="pres">
      <dgm:prSet presAssocID="{F58E4539-5282-40FE-8E4E-867789F2EE13}" presName="rootComposite" presStyleCnt="0"/>
      <dgm:spPr/>
    </dgm:pt>
    <dgm:pt modelId="{03A56691-454E-4D2B-8D3B-0BED4A6E8C69}" type="pres">
      <dgm:prSet presAssocID="{F58E4539-5282-40FE-8E4E-867789F2EE13}" presName="rootText" presStyleLbl="node2" presStyleIdx="0" presStyleCnt="4">
        <dgm:presLayoutVars>
          <dgm:chPref val="3"/>
        </dgm:presLayoutVars>
      </dgm:prSet>
      <dgm:spPr/>
      <dgm:t>
        <a:bodyPr/>
        <a:lstStyle/>
        <a:p>
          <a:endParaRPr lang="en-US"/>
        </a:p>
      </dgm:t>
    </dgm:pt>
    <dgm:pt modelId="{44611DC0-953F-4990-9E84-4F23FE93422E}" type="pres">
      <dgm:prSet presAssocID="{F58E4539-5282-40FE-8E4E-867789F2EE13}" presName="rootConnector" presStyleLbl="node2" presStyleIdx="0" presStyleCnt="4"/>
      <dgm:spPr/>
      <dgm:t>
        <a:bodyPr/>
        <a:lstStyle/>
        <a:p>
          <a:endParaRPr lang="en-US"/>
        </a:p>
      </dgm:t>
    </dgm:pt>
    <dgm:pt modelId="{283DA879-C25E-4FCA-BCC8-C9EC6ECB5F61}" type="pres">
      <dgm:prSet presAssocID="{F58E4539-5282-40FE-8E4E-867789F2EE13}" presName="hierChild4" presStyleCnt="0"/>
      <dgm:spPr/>
    </dgm:pt>
    <dgm:pt modelId="{E771D33E-8A77-44EC-ACBF-001C87072601}" type="pres">
      <dgm:prSet presAssocID="{F58E4539-5282-40FE-8E4E-867789F2EE13}" presName="hierChild5" presStyleCnt="0"/>
      <dgm:spPr/>
    </dgm:pt>
    <dgm:pt modelId="{7CEB67B9-AF19-4C52-A9FC-E1DE2B340456}" type="pres">
      <dgm:prSet presAssocID="{81391878-D933-47AD-9402-403F24BBF6FA}" presName="Name64" presStyleLbl="parChTrans1D2" presStyleIdx="1" presStyleCnt="4"/>
      <dgm:spPr/>
      <dgm:t>
        <a:bodyPr/>
        <a:lstStyle/>
        <a:p>
          <a:endParaRPr lang="en-US"/>
        </a:p>
      </dgm:t>
    </dgm:pt>
    <dgm:pt modelId="{40189B20-51D5-4E7A-B6F3-EAE60C54AFD0}" type="pres">
      <dgm:prSet presAssocID="{A9F14F6E-3B64-4A26-9142-B48200CF794A}" presName="hierRoot2" presStyleCnt="0">
        <dgm:presLayoutVars>
          <dgm:hierBranch val="init"/>
        </dgm:presLayoutVars>
      </dgm:prSet>
      <dgm:spPr/>
    </dgm:pt>
    <dgm:pt modelId="{C9E5403F-E142-42B5-B0D5-C55D090B8E87}" type="pres">
      <dgm:prSet presAssocID="{A9F14F6E-3B64-4A26-9142-B48200CF794A}" presName="rootComposite" presStyleCnt="0"/>
      <dgm:spPr/>
    </dgm:pt>
    <dgm:pt modelId="{6535EEAF-B3E1-40FE-A6F9-59391DCE15B3}" type="pres">
      <dgm:prSet presAssocID="{A9F14F6E-3B64-4A26-9142-B48200CF794A}" presName="rootText" presStyleLbl="node2" presStyleIdx="1" presStyleCnt="4">
        <dgm:presLayoutVars>
          <dgm:chPref val="3"/>
        </dgm:presLayoutVars>
      </dgm:prSet>
      <dgm:spPr/>
      <dgm:t>
        <a:bodyPr/>
        <a:lstStyle/>
        <a:p>
          <a:endParaRPr lang="en-US"/>
        </a:p>
      </dgm:t>
    </dgm:pt>
    <dgm:pt modelId="{C840827A-E81C-4B8A-8E97-FEF312F76C03}" type="pres">
      <dgm:prSet presAssocID="{A9F14F6E-3B64-4A26-9142-B48200CF794A}" presName="rootConnector" presStyleLbl="node2" presStyleIdx="1" presStyleCnt="4"/>
      <dgm:spPr/>
      <dgm:t>
        <a:bodyPr/>
        <a:lstStyle/>
        <a:p>
          <a:endParaRPr lang="en-US"/>
        </a:p>
      </dgm:t>
    </dgm:pt>
    <dgm:pt modelId="{C24B29CF-40CC-440E-B2A9-B0E62C9FFC97}" type="pres">
      <dgm:prSet presAssocID="{A9F14F6E-3B64-4A26-9142-B48200CF794A}" presName="hierChild4" presStyleCnt="0"/>
      <dgm:spPr/>
    </dgm:pt>
    <dgm:pt modelId="{ED1B6D8B-1364-45C4-919A-5059C154D1CD}" type="pres">
      <dgm:prSet presAssocID="{A9F14F6E-3B64-4A26-9142-B48200CF794A}" presName="hierChild5" presStyleCnt="0"/>
      <dgm:spPr/>
    </dgm:pt>
    <dgm:pt modelId="{ECDDBAAA-53B6-4659-BC05-C3973DA4DE10}" type="pres">
      <dgm:prSet presAssocID="{9F5E10B7-80D4-48B7-BAFC-B06AB3B3F97D}" presName="Name64" presStyleLbl="parChTrans1D2" presStyleIdx="2" presStyleCnt="4"/>
      <dgm:spPr/>
      <dgm:t>
        <a:bodyPr/>
        <a:lstStyle/>
        <a:p>
          <a:endParaRPr lang="en-US"/>
        </a:p>
      </dgm:t>
    </dgm:pt>
    <dgm:pt modelId="{BEE5D969-927F-4543-B039-2F62347E240B}" type="pres">
      <dgm:prSet presAssocID="{82ABBFEB-8ECD-45A1-94A1-2DA438E6E654}" presName="hierRoot2" presStyleCnt="0">
        <dgm:presLayoutVars>
          <dgm:hierBranch val="init"/>
        </dgm:presLayoutVars>
      </dgm:prSet>
      <dgm:spPr/>
    </dgm:pt>
    <dgm:pt modelId="{4A6691CD-9C31-4759-85C4-9C4DCDDE1E01}" type="pres">
      <dgm:prSet presAssocID="{82ABBFEB-8ECD-45A1-94A1-2DA438E6E654}" presName="rootComposite" presStyleCnt="0"/>
      <dgm:spPr/>
    </dgm:pt>
    <dgm:pt modelId="{E0A6D2B5-51BD-4400-992B-7E2062F6B580}" type="pres">
      <dgm:prSet presAssocID="{82ABBFEB-8ECD-45A1-94A1-2DA438E6E654}" presName="rootText" presStyleLbl="node2" presStyleIdx="2" presStyleCnt="4">
        <dgm:presLayoutVars>
          <dgm:chPref val="3"/>
        </dgm:presLayoutVars>
      </dgm:prSet>
      <dgm:spPr/>
      <dgm:t>
        <a:bodyPr/>
        <a:lstStyle/>
        <a:p>
          <a:endParaRPr lang="en-US"/>
        </a:p>
      </dgm:t>
    </dgm:pt>
    <dgm:pt modelId="{9CD409BC-90D5-4B2A-AF4E-BA63E5C61974}" type="pres">
      <dgm:prSet presAssocID="{82ABBFEB-8ECD-45A1-94A1-2DA438E6E654}" presName="rootConnector" presStyleLbl="node2" presStyleIdx="2" presStyleCnt="4"/>
      <dgm:spPr/>
      <dgm:t>
        <a:bodyPr/>
        <a:lstStyle/>
        <a:p>
          <a:endParaRPr lang="en-US"/>
        </a:p>
      </dgm:t>
    </dgm:pt>
    <dgm:pt modelId="{517ACA89-92C3-4A84-945D-D2D08AB735FB}" type="pres">
      <dgm:prSet presAssocID="{82ABBFEB-8ECD-45A1-94A1-2DA438E6E654}" presName="hierChild4" presStyleCnt="0"/>
      <dgm:spPr/>
    </dgm:pt>
    <dgm:pt modelId="{D7C92963-E2E9-4C67-A835-92EBDFA29098}" type="pres">
      <dgm:prSet presAssocID="{82ABBFEB-8ECD-45A1-94A1-2DA438E6E654}" presName="hierChild5" presStyleCnt="0"/>
      <dgm:spPr/>
    </dgm:pt>
    <dgm:pt modelId="{07B0044A-110B-4361-84BB-51F0656BADCC}" type="pres">
      <dgm:prSet presAssocID="{F52B69EC-18AC-478D-A460-E95ADF867719}" presName="Name64" presStyleLbl="parChTrans1D2" presStyleIdx="3" presStyleCnt="4"/>
      <dgm:spPr/>
      <dgm:t>
        <a:bodyPr/>
        <a:lstStyle/>
        <a:p>
          <a:endParaRPr lang="en-US"/>
        </a:p>
      </dgm:t>
    </dgm:pt>
    <dgm:pt modelId="{ABEDEB68-1C9C-41CD-9381-4D20CECBEFCF}" type="pres">
      <dgm:prSet presAssocID="{46C19C20-86DF-47C3-BDEF-61E235237499}" presName="hierRoot2" presStyleCnt="0">
        <dgm:presLayoutVars>
          <dgm:hierBranch val="init"/>
        </dgm:presLayoutVars>
      </dgm:prSet>
      <dgm:spPr/>
    </dgm:pt>
    <dgm:pt modelId="{AA0A535B-9231-4005-A4B6-B13D1BDE36BF}" type="pres">
      <dgm:prSet presAssocID="{46C19C20-86DF-47C3-BDEF-61E235237499}" presName="rootComposite" presStyleCnt="0"/>
      <dgm:spPr/>
    </dgm:pt>
    <dgm:pt modelId="{8D4F9E9E-F014-4710-B9C0-41BD064D3170}" type="pres">
      <dgm:prSet presAssocID="{46C19C20-86DF-47C3-BDEF-61E235237499}" presName="rootText" presStyleLbl="node2" presStyleIdx="3" presStyleCnt="4">
        <dgm:presLayoutVars>
          <dgm:chPref val="3"/>
        </dgm:presLayoutVars>
      </dgm:prSet>
      <dgm:spPr/>
      <dgm:t>
        <a:bodyPr/>
        <a:lstStyle/>
        <a:p>
          <a:endParaRPr lang="en-US"/>
        </a:p>
      </dgm:t>
    </dgm:pt>
    <dgm:pt modelId="{B01FF25B-23F3-4D4C-B396-10BAAC73F09B}" type="pres">
      <dgm:prSet presAssocID="{46C19C20-86DF-47C3-BDEF-61E235237499}" presName="rootConnector" presStyleLbl="node2" presStyleIdx="3" presStyleCnt="4"/>
      <dgm:spPr/>
      <dgm:t>
        <a:bodyPr/>
        <a:lstStyle/>
        <a:p>
          <a:endParaRPr lang="en-US"/>
        </a:p>
      </dgm:t>
    </dgm:pt>
    <dgm:pt modelId="{26D507D7-7F48-4CCA-8592-B1AFC84551FB}" type="pres">
      <dgm:prSet presAssocID="{46C19C20-86DF-47C3-BDEF-61E235237499}" presName="hierChild4" presStyleCnt="0"/>
      <dgm:spPr/>
    </dgm:pt>
    <dgm:pt modelId="{BC71EFA0-F7B4-4132-8FC5-967A35480255}" type="pres">
      <dgm:prSet presAssocID="{46C19C20-86DF-47C3-BDEF-61E235237499}" presName="hierChild5" presStyleCnt="0"/>
      <dgm:spPr/>
    </dgm:pt>
    <dgm:pt modelId="{05BD946C-34DA-4E62-824B-3A19BD83E323}" type="pres">
      <dgm:prSet presAssocID="{543792A3-EDA7-416C-94B1-EFDF82E32B02}" presName="hierChild3" presStyleCnt="0"/>
      <dgm:spPr/>
    </dgm:pt>
  </dgm:ptLst>
  <dgm:cxnLst>
    <dgm:cxn modelId="{85CFC48A-59D1-4464-97E1-D9234AC7714F}" type="presOf" srcId="{543792A3-EDA7-416C-94B1-EFDF82E32B02}" destId="{ADEE6A3F-4B60-4FD4-9A57-75C68C2B1B25}" srcOrd="1" destOrd="0" presId="urn:microsoft.com/office/officeart/2009/3/layout/HorizontalOrganizationChart"/>
    <dgm:cxn modelId="{D5E34FC0-4005-4EC6-9172-727373FD9B0F}" type="presOf" srcId="{82ABBFEB-8ECD-45A1-94A1-2DA438E6E654}" destId="{9CD409BC-90D5-4B2A-AF4E-BA63E5C61974}" srcOrd="1" destOrd="0" presId="urn:microsoft.com/office/officeart/2009/3/layout/HorizontalOrganizationChart"/>
    <dgm:cxn modelId="{A1602CD0-F157-424B-9825-587B5D66119C}" type="presOf" srcId="{A9F14F6E-3B64-4A26-9142-B48200CF794A}" destId="{C840827A-E81C-4B8A-8E97-FEF312F76C03}" srcOrd="1" destOrd="0" presId="urn:microsoft.com/office/officeart/2009/3/layout/HorizontalOrganizationChart"/>
    <dgm:cxn modelId="{5F080936-99C5-4846-9524-66AB9D60D3F8}" type="presOf" srcId="{A9F14F6E-3B64-4A26-9142-B48200CF794A}" destId="{6535EEAF-B3E1-40FE-A6F9-59391DCE15B3}" srcOrd="0" destOrd="0" presId="urn:microsoft.com/office/officeart/2009/3/layout/HorizontalOrganizationChart"/>
    <dgm:cxn modelId="{B1090D65-F0C8-40A1-8CFD-173E21674CE1}" type="presOf" srcId="{F58E4539-5282-40FE-8E4E-867789F2EE13}" destId="{03A56691-454E-4D2B-8D3B-0BED4A6E8C69}" srcOrd="0" destOrd="0" presId="urn:microsoft.com/office/officeart/2009/3/layout/HorizontalOrganizationChart"/>
    <dgm:cxn modelId="{8208AB0F-2E10-465A-83DE-51A343BC1949}" srcId="{543792A3-EDA7-416C-94B1-EFDF82E32B02}" destId="{A9F14F6E-3B64-4A26-9142-B48200CF794A}" srcOrd="1" destOrd="0" parTransId="{81391878-D933-47AD-9402-403F24BBF6FA}" sibTransId="{4611B722-C4A1-4863-A14B-034C76C2DE1F}"/>
    <dgm:cxn modelId="{7157ECFA-9EB7-420E-9B36-C6D5ACF6D38D}" type="presOf" srcId="{46C19C20-86DF-47C3-BDEF-61E235237499}" destId="{8D4F9E9E-F014-4710-B9C0-41BD064D3170}" srcOrd="0" destOrd="0" presId="urn:microsoft.com/office/officeart/2009/3/layout/HorizontalOrganizationChart"/>
    <dgm:cxn modelId="{6C451EDF-9702-4F99-A9C7-C56023EDB0FB}" srcId="{543792A3-EDA7-416C-94B1-EFDF82E32B02}" destId="{46C19C20-86DF-47C3-BDEF-61E235237499}" srcOrd="3" destOrd="0" parTransId="{F52B69EC-18AC-478D-A460-E95ADF867719}" sibTransId="{A5212B3B-E601-4590-BFFF-3C90F8005E69}"/>
    <dgm:cxn modelId="{667B57E9-A641-45F2-8B23-8E02A49F3F20}" srcId="{543792A3-EDA7-416C-94B1-EFDF82E32B02}" destId="{F58E4539-5282-40FE-8E4E-867789F2EE13}" srcOrd="0" destOrd="0" parTransId="{506254AD-FD04-4E0C-93F2-DB4A477FF58C}" sibTransId="{5EFA3668-5E28-46F2-A0EF-0992F3658872}"/>
    <dgm:cxn modelId="{83BD91BE-8BBB-41BC-9071-BB28DAF38F10}" type="presOf" srcId="{82ABBFEB-8ECD-45A1-94A1-2DA438E6E654}" destId="{E0A6D2B5-51BD-4400-992B-7E2062F6B580}" srcOrd="0" destOrd="0" presId="urn:microsoft.com/office/officeart/2009/3/layout/HorizontalOrganizationChart"/>
    <dgm:cxn modelId="{B58CE0DA-389D-4140-B4B7-FB8FCB2459AC}" type="presOf" srcId="{9F5E10B7-80D4-48B7-BAFC-B06AB3B3F97D}" destId="{ECDDBAAA-53B6-4659-BC05-C3973DA4DE10}" srcOrd="0" destOrd="0" presId="urn:microsoft.com/office/officeart/2009/3/layout/HorizontalOrganizationChart"/>
    <dgm:cxn modelId="{90D1FD3C-ECFB-4110-B23F-A5FCCE0810EC}" type="presOf" srcId="{5A702FF2-9A56-4430-A5C1-D13CCA6D0121}" destId="{6515A3C5-CD54-4F66-B010-63030E869C06}" srcOrd="0" destOrd="0" presId="urn:microsoft.com/office/officeart/2009/3/layout/HorizontalOrganizationChart"/>
    <dgm:cxn modelId="{4D4E584B-E138-428B-9B58-D900B59CFF39}" type="presOf" srcId="{F58E4539-5282-40FE-8E4E-867789F2EE13}" destId="{44611DC0-953F-4990-9E84-4F23FE93422E}" srcOrd="1" destOrd="0" presId="urn:microsoft.com/office/officeart/2009/3/layout/HorizontalOrganizationChart"/>
    <dgm:cxn modelId="{0314F65D-5AA2-4991-9CAD-2B2CA122AE1F}" type="presOf" srcId="{F52B69EC-18AC-478D-A460-E95ADF867719}" destId="{07B0044A-110B-4361-84BB-51F0656BADCC}" srcOrd="0" destOrd="0" presId="urn:microsoft.com/office/officeart/2009/3/layout/HorizontalOrganizationChart"/>
    <dgm:cxn modelId="{B4D7CF51-FADE-468B-947D-287702E9E373}" type="presOf" srcId="{543792A3-EDA7-416C-94B1-EFDF82E32B02}" destId="{7BD0A47B-D4E1-4174-8C51-F53182F1B6EC}" srcOrd="0" destOrd="0" presId="urn:microsoft.com/office/officeart/2009/3/layout/HorizontalOrganizationChart"/>
    <dgm:cxn modelId="{F9491524-3983-46A3-A149-4125FB9A3EE0}" type="presOf" srcId="{46C19C20-86DF-47C3-BDEF-61E235237499}" destId="{B01FF25B-23F3-4D4C-B396-10BAAC73F09B}" srcOrd="1" destOrd="0" presId="urn:microsoft.com/office/officeart/2009/3/layout/HorizontalOrganizationChart"/>
    <dgm:cxn modelId="{4299D0F4-0120-47EC-A82E-EC7FC29AAA68}" srcId="{5A702FF2-9A56-4430-A5C1-D13CCA6D0121}" destId="{543792A3-EDA7-416C-94B1-EFDF82E32B02}" srcOrd="0" destOrd="0" parTransId="{71E48989-C3E0-4254-BACD-59290ADB1710}" sibTransId="{86E5E517-F07E-4A95-A9F7-BBA63B6E28BB}"/>
    <dgm:cxn modelId="{CBDA34A1-296E-478D-9629-CF03020E533C}" srcId="{543792A3-EDA7-416C-94B1-EFDF82E32B02}" destId="{82ABBFEB-8ECD-45A1-94A1-2DA438E6E654}" srcOrd="2" destOrd="0" parTransId="{9F5E10B7-80D4-48B7-BAFC-B06AB3B3F97D}" sibTransId="{347A04AD-D99E-4701-B7F9-0C0E0F171F4E}"/>
    <dgm:cxn modelId="{F597E45A-B583-480D-AE81-A2B37E667C00}" type="presOf" srcId="{506254AD-FD04-4E0C-93F2-DB4A477FF58C}" destId="{BB61087E-9132-458F-8947-CA3D1E51CEA9}" srcOrd="0" destOrd="0" presId="urn:microsoft.com/office/officeart/2009/3/layout/HorizontalOrganizationChart"/>
    <dgm:cxn modelId="{2F57789F-9404-4B54-BB47-C377F16DD3EB}" type="presOf" srcId="{81391878-D933-47AD-9402-403F24BBF6FA}" destId="{7CEB67B9-AF19-4C52-A9FC-E1DE2B340456}" srcOrd="0" destOrd="0" presId="urn:microsoft.com/office/officeart/2009/3/layout/HorizontalOrganizationChart"/>
    <dgm:cxn modelId="{84609960-1C74-4CB0-BA6F-25ABBC77E4C0}" type="presParOf" srcId="{6515A3C5-CD54-4F66-B010-63030E869C06}" destId="{2BB18E17-5831-4DD9-AE5D-23FFC87381BA}" srcOrd="0" destOrd="0" presId="urn:microsoft.com/office/officeart/2009/3/layout/HorizontalOrganizationChart"/>
    <dgm:cxn modelId="{C89096CE-BE0B-4A79-92AB-2CB7BE01716B}" type="presParOf" srcId="{2BB18E17-5831-4DD9-AE5D-23FFC87381BA}" destId="{EC4E1EBB-8B98-40D8-95ED-D77D57B52836}" srcOrd="0" destOrd="0" presId="urn:microsoft.com/office/officeart/2009/3/layout/HorizontalOrganizationChart"/>
    <dgm:cxn modelId="{AE54446C-189D-4BEB-A7E1-D0D39638F349}" type="presParOf" srcId="{EC4E1EBB-8B98-40D8-95ED-D77D57B52836}" destId="{7BD0A47B-D4E1-4174-8C51-F53182F1B6EC}" srcOrd="0" destOrd="0" presId="urn:microsoft.com/office/officeart/2009/3/layout/HorizontalOrganizationChart"/>
    <dgm:cxn modelId="{7E26CB54-2C44-4FA2-A9E9-BC7C97989025}" type="presParOf" srcId="{EC4E1EBB-8B98-40D8-95ED-D77D57B52836}" destId="{ADEE6A3F-4B60-4FD4-9A57-75C68C2B1B25}" srcOrd="1" destOrd="0" presId="urn:microsoft.com/office/officeart/2009/3/layout/HorizontalOrganizationChart"/>
    <dgm:cxn modelId="{699C7333-A29A-4CCF-8985-727FD2A5EA74}" type="presParOf" srcId="{2BB18E17-5831-4DD9-AE5D-23FFC87381BA}" destId="{2C08C651-0EE7-4B1A-8162-ED5DAB84DCE8}" srcOrd="1" destOrd="0" presId="urn:microsoft.com/office/officeart/2009/3/layout/HorizontalOrganizationChart"/>
    <dgm:cxn modelId="{3CCC89FB-B985-465C-8812-54A0055ACEB9}" type="presParOf" srcId="{2C08C651-0EE7-4B1A-8162-ED5DAB84DCE8}" destId="{BB61087E-9132-458F-8947-CA3D1E51CEA9}" srcOrd="0" destOrd="0" presId="urn:microsoft.com/office/officeart/2009/3/layout/HorizontalOrganizationChart"/>
    <dgm:cxn modelId="{D8672ADC-136F-42C5-A7A1-570E52FFEDD4}" type="presParOf" srcId="{2C08C651-0EE7-4B1A-8162-ED5DAB84DCE8}" destId="{C8637E70-8931-4240-82D6-383485ED6434}" srcOrd="1" destOrd="0" presId="urn:microsoft.com/office/officeart/2009/3/layout/HorizontalOrganizationChart"/>
    <dgm:cxn modelId="{A43052E2-603C-4C9D-9BB5-CBBDE44FB69D}" type="presParOf" srcId="{C8637E70-8931-4240-82D6-383485ED6434}" destId="{09225B87-3D26-44D2-9764-136FF555D74E}" srcOrd="0" destOrd="0" presId="urn:microsoft.com/office/officeart/2009/3/layout/HorizontalOrganizationChart"/>
    <dgm:cxn modelId="{7A5F3485-4C42-49ED-89E6-058535158CDB}" type="presParOf" srcId="{09225B87-3D26-44D2-9764-136FF555D74E}" destId="{03A56691-454E-4D2B-8D3B-0BED4A6E8C69}" srcOrd="0" destOrd="0" presId="urn:microsoft.com/office/officeart/2009/3/layout/HorizontalOrganizationChart"/>
    <dgm:cxn modelId="{87D029CC-EBE1-4FA2-80E9-5D8B7D8DEE9E}" type="presParOf" srcId="{09225B87-3D26-44D2-9764-136FF555D74E}" destId="{44611DC0-953F-4990-9E84-4F23FE93422E}" srcOrd="1" destOrd="0" presId="urn:microsoft.com/office/officeart/2009/3/layout/HorizontalOrganizationChart"/>
    <dgm:cxn modelId="{6CD330D3-E10B-4EEA-B573-3533218BF756}" type="presParOf" srcId="{C8637E70-8931-4240-82D6-383485ED6434}" destId="{283DA879-C25E-4FCA-BCC8-C9EC6ECB5F61}" srcOrd="1" destOrd="0" presId="urn:microsoft.com/office/officeart/2009/3/layout/HorizontalOrganizationChart"/>
    <dgm:cxn modelId="{65E17A2E-E58B-411E-A24F-28457054BE6D}" type="presParOf" srcId="{C8637E70-8931-4240-82D6-383485ED6434}" destId="{E771D33E-8A77-44EC-ACBF-001C87072601}" srcOrd="2" destOrd="0" presId="urn:microsoft.com/office/officeart/2009/3/layout/HorizontalOrganizationChart"/>
    <dgm:cxn modelId="{CBF8C6A7-0A45-4E15-A9C9-38C5E3CB7E2B}" type="presParOf" srcId="{2C08C651-0EE7-4B1A-8162-ED5DAB84DCE8}" destId="{7CEB67B9-AF19-4C52-A9FC-E1DE2B340456}" srcOrd="2" destOrd="0" presId="urn:microsoft.com/office/officeart/2009/3/layout/HorizontalOrganizationChart"/>
    <dgm:cxn modelId="{267918E7-C9AA-4F1F-A362-CE65DD00E9EA}" type="presParOf" srcId="{2C08C651-0EE7-4B1A-8162-ED5DAB84DCE8}" destId="{40189B20-51D5-4E7A-B6F3-EAE60C54AFD0}" srcOrd="3" destOrd="0" presId="urn:microsoft.com/office/officeart/2009/3/layout/HorizontalOrganizationChart"/>
    <dgm:cxn modelId="{8315B1ED-0FC2-492F-BC9A-54C02743C6A9}" type="presParOf" srcId="{40189B20-51D5-4E7A-B6F3-EAE60C54AFD0}" destId="{C9E5403F-E142-42B5-B0D5-C55D090B8E87}" srcOrd="0" destOrd="0" presId="urn:microsoft.com/office/officeart/2009/3/layout/HorizontalOrganizationChart"/>
    <dgm:cxn modelId="{FC90E531-03A9-4318-9313-D195EE05D7CD}" type="presParOf" srcId="{C9E5403F-E142-42B5-B0D5-C55D090B8E87}" destId="{6535EEAF-B3E1-40FE-A6F9-59391DCE15B3}" srcOrd="0" destOrd="0" presId="urn:microsoft.com/office/officeart/2009/3/layout/HorizontalOrganizationChart"/>
    <dgm:cxn modelId="{F25F0398-6037-47F4-9841-9D659194AD37}" type="presParOf" srcId="{C9E5403F-E142-42B5-B0D5-C55D090B8E87}" destId="{C840827A-E81C-4B8A-8E97-FEF312F76C03}" srcOrd="1" destOrd="0" presId="urn:microsoft.com/office/officeart/2009/3/layout/HorizontalOrganizationChart"/>
    <dgm:cxn modelId="{CFD25A20-5750-4E4B-BE54-CDFD65D931A1}" type="presParOf" srcId="{40189B20-51D5-4E7A-B6F3-EAE60C54AFD0}" destId="{C24B29CF-40CC-440E-B2A9-B0E62C9FFC97}" srcOrd="1" destOrd="0" presId="urn:microsoft.com/office/officeart/2009/3/layout/HorizontalOrganizationChart"/>
    <dgm:cxn modelId="{EDD705D3-CDED-4000-A3D8-7216676D8F63}" type="presParOf" srcId="{40189B20-51D5-4E7A-B6F3-EAE60C54AFD0}" destId="{ED1B6D8B-1364-45C4-919A-5059C154D1CD}" srcOrd="2" destOrd="0" presId="urn:microsoft.com/office/officeart/2009/3/layout/HorizontalOrganizationChart"/>
    <dgm:cxn modelId="{EAD8E60C-C608-4236-9F06-163B2D1D1592}" type="presParOf" srcId="{2C08C651-0EE7-4B1A-8162-ED5DAB84DCE8}" destId="{ECDDBAAA-53B6-4659-BC05-C3973DA4DE10}" srcOrd="4" destOrd="0" presId="urn:microsoft.com/office/officeart/2009/3/layout/HorizontalOrganizationChart"/>
    <dgm:cxn modelId="{FFB9DEBD-7FEC-4BD9-8BA6-58A889AC6DFD}" type="presParOf" srcId="{2C08C651-0EE7-4B1A-8162-ED5DAB84DCE8}" destId="{BEE5D969-927F-4543-B039-2F62347E240B}" srcOrd="5" destOrd="0" presId="urn:microsoft.com/office/officeart/2009/3/layout/HorizontalOrganizationChart"/>
    <dgm:cxn modelId="{B1E2083E-9173-48EB-AF49-FEB10C963DA3}" type="presParOf" srcId="{BEE5D969-927F-4543-B039-2F62347E240B}" destId="{4A6691CD-9C31-4759-85C4-9C4DCDDE1E01}" srcOrd="0" destOrd="0" presId="urn:microsoft.com/office/officeart/2009/3/layout/HorizontalOrganizationChart"/>
    <dgm:cxn modelId="{FEBE71EE-E9D6-4CD9-8A67-D55ED6E38911}" type="presParOf" srcId="{4A6691CD-9C31-4759-85C4-9C4DCDDE1E01}" destId="{E0A6D2B5-51BD-4400-992B-7E2062F6B580}" srcOrd="0" destOrd="0" presId="urn:microsoft.com/office/officeart/2009/3/layout/HorizontalOrganizationChart"/>
    <dgm:cxn modelId="{3C835FDE-0A95-4398-BD24-DCE69C38A152}" type="presParOf" srcId="{4A6691CD-9C31-4759-85C4-9C4DCDDE1E01}" destId="{9CD409BC-90D5-4B2A-AF4E-BA63E5C61974}" srcOrd="1" destOrd="0" presId="urn:microsoft.com/office/officeart/2009/3/layout/HorizontalOrganizationChart"/>
    <dgm:cxn modelId="{177BA841-6EEC-4EFC-AF15-A87C8F2667E7}" type="presParOf" srcId="{BEE5D969-927F-4543-B039-2F62347E240B}" destId="{517ACA89-92C3-4A84-945D-D2D08AB735FB}" srcOrd="1" destOrd="0" presId="urn:microsoft.com/office/officeart/2009/3/layout/HorizontalOrganizationChart"/>
    <dgm:cxn modelId="{BE692EA6-4658-44FD-B359-9D76F3C83842}" type="presParOf" srcId="{BEE5D969-927F-4543-B039-2F62347E240B}" destId="{D7C92963-E2E9-4C67-A835-92EBDFA29098}" srcOrd="2" destOrd="0" presId="urn:microsoft.com/office/officeart/2009/3/layout/HorizontalOrganizationChart"/>
    <dgm:cxn modelId="{4643785A-522D-441C-825F-DCDE1F6073D3}" type="presParOf" srcId="{2C08C651-0EE7-4B1A-8162-ED5DAB84DCE8}" destId="{07B0044A-110B-4361-84BB-51F0656BADCC}" srcOrd="6" destOrd="0" presId="urn:microsoft.com/office/officeart/2009/3/layout/HorizontalOrganizationChart"/>
    <dgm:cxn modelId="{3FF44F89-CF4A-4919-80EF-50245A8D9EC6}" type="presParOf" srcId="{2C08C651-0EE7-4B1A-8162-ED5DAB84DCE8}" destId="{ABEDEB68-1C9C-41CD-9381-4D20CECBEFCF}" srcOrd="7" destOrd="0" presId="urn:microsoft.com/office/officeart/2009/3/layout/HorizontalOrganizationChart"/>
    <dgm:cxn modelId="{2FF59A23-1C0F-4AC6-BD4D-A0F8D5D3D527}" type="presParOf" srcId="{ABEDEB68-1C9C-41CD-9381-4D20CECBEFCF}" destId="{AA0A535B-9231-4005-A4B6-B13D1BDE36BF}" srcOrd="0" destOrd="0" presId="urn:microsoft.com/office/officeart/2009/3/layout/HorizontalOrganizationChart"/>
    <dgm:cxn modelId="{38409411-63F3-4AF2-BB26-98D8BD7E1F9E}" type="presParOf" srcId="{AA0A535B-9231-4005-A4B6-B13D1BDE36BF}" destId="{8D4F9E9E-F014-4710-B9C0-41BD064D3170}" srcOrd="0" destOrd="0" presId="urn:microsoft.com/office/officeart/2009/3/layout/HorizontalOrganizationChart"/>
    <dgm:cxn modelId="{DE273432-0D94-411F-9812-0D36848B215D}" type="presParOf" srcId="{AA0A535B-9231-4005-A4B6-B13D1BDE36BF}" destId="{B01FF25B-23F3-4D4C-B396-10BAAC73F09B}" srcOrd="1" destOrd="0" presId="urn:microsoft.com/office/officeart/2009/3/layout/HorizontalOrganizationChart"/>
    <dgm:cxn modelId="{A00681B4-9F79-4732-823C-2F27E018EADA}" type="presParOf" srcId="{ABEDEB68-1C9C-41CD-9381-4D20CECBEFCF}" destId="{26D507D7-7F48-4CCA-8592-B1AFC84551FB}" srcOrd="1" destOrd="0" presId="urn:microsoft.com/office/officeart/2009/3/layout/HorizontalOrganizationChart"/>
    <dgm:cxn modelId="{F54049CB-6201-4450-80AF-5B3EE386F48C}" type="presParOf" srcId="{ABEDEB68-1C9C-41CD-9381-4D20CECBEFCF}" destId="{BC71EFA0-F7B4-4132-8FC5-967A35480255}" srcOrd="2" destOrd="0" presId="urn:microsoft.com/office/officeart/2009/3/layout/HorizontalOrganizationChart"/>
    <dgm:cxn modelId="{37AA679A-3DE9-46A4-9E41-6B070B9C7868}" type="presParOf" srcId="{2BB18E17-5831-4DD9-AE5D-23FFC87381BA}" destId="{05BD946C-34DA-4E62-824B-3A19BD83E32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F90E1-4538-45AA-B375-632BD613975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3E858FF-EADA-4071-B1DB-6F9D004ED6E0}">
      <dgm:prSet phldrT="[Text]"/>
      <dgm:spPr>
        <a:solidFill>
          <a:srgbClr val="002060"/>
        </a:solidFill>
      </dgm:spPr>
      <dgm:t>
        <a:bodyPr/>
        <a:lstStyle/>
        <a:p>
          <a:r>
            <a:rPr lang="en-US" b="1" u="none" dirty="0"/>
            <a:t>ACTIVITY (OR TURNOVER) RATIO</a:t>
          </a:r>
          <a:endParaRPr lang="en-US" u="none" dirty="0"/>
        </a:p>
      </dgm:t>
    </dgm:pt>
    <dgm:pt modelId="{8E21D781-BB12-40A8-AB82-D2B9C9BD0570}" type="parTrans" cxnId="{5568C8DB-488F-400B-A842-C955248E3AB8}">
      <dgm:prSet/>
      <dgm:spPr/>
      <dgm:t>
        <a:bodyPr/>
        <a:lstStyle/>
        <a:p>
          <a:endParaRPr lang="en-US"/>
        </a:p>
      </dgm:t>
    </dgm:pt>
    <dgm:pt modelId="{FC2F2543-7E63-4CB0-ACC1-ADE453FA028B}" type="sibTrans" cxnId="{5568C8DB-488F-400B-A842-C955248E3AB8}">
      <dgm:prSet/>
      <dgm:spPr/>
      <dgm:t>
        <a:bodyPr/>
        <a:lstStyle/>
        <a:p>
          <a:endParaRPr lang="en-US"/>
        </a:p>
      </dgm:t>
    </dgm:pt>
    <dgm:pt modelId="{B43D9D25-DC68-439F-8DBF-A98FC715FFA0}">
      <dgm:prSet phldrT="[Text]"/>
      <dgm:spPr>
        <a:solidFill>
          <a:schemeClr val="accent6">
            <a:lumMod val="50000"/>
          </a:schemeClr>
        </a:solidFill>
      </dgm:spPr>
      <dgm:t>
        <a:bodyPr/>
        <a:lstStyle/>
        <a:p>
          <a:r>
            <a:rPr lang="en-US" dirty="0"/>
            <a:t>Inventory Turnover</a:t>
          </a:r>
        </a:p>
      </dgm:t>
    </dgm:pt>
    <dgm:pt modelId="{761F7124-006A-4D1F-ACFB-7B5107F76023}" type="parTrans" cxnId="{7D8FFB8F-EA78-45E0-9C99-28C4599A60FD}">
      <dgm:prSet/>
      <dgm:spPr>
        <a:solidFill>
          <a:schemeClr val="accent6">
            <a:lumMod val="50000"/>
          </a:schemeClr>
        </a:solidFill>
        <a:ln>
          <a:solidFill>
            <a:srgbClr val="FF0000"/>
          </a:solidFill>
        </a:ln>
      </dgm:spPr>
      <dgm:t>
        <a:bodyPr/>
        <a:lstStyle/>
        <a:p>
          <a:endParaRPr lang="en-US"/>
        </a:p>
      </dgm:t>
    </dgm:pt>
    <dgm:pt modelId="{1EBF2618-76CE-456A-BA35-DADFF0D2CDC0}" type="sibTrans" cxnId="{7D8FFB8F-EA78-45E0-9C99-28C4599A60FD}">
      <dgm:prSet/>
      <dgm:spPr/>
      <dgm:t>
        <a:bodyPr/>
        <a:lstStyle/>
        <a:p>
          <a:endParaRPr lang="en-US"/>
        </a:p>
      </dgm:t>
    </dgm:pt>
    <dgm:pt modelId="{556B5AE6-8F2E-44D6-A643-521A658968E7}">
      <dgm:prSet phldrT="[Text]"/>
      <dgm:spPr>
        <a:solidFill>
          <a:schemeClr val="accent6">
            <a:lumMod val="50000"/>
          </a:schemeClr>
        </a:solidFill>
      </dgm:spPr>
      <dgm:t>
        <a:bodyPr/>
        <a:lstStyle/>
        <a:p>
          <a:r>
            <a:rPr lang="en-US" dirty="0"/>
            <a:t>Trade Receivables Turnover</a:t>
          </a:r>
        </a:p>
      </dgm:t>
    </dgm:pt>
    <dgm:pt modelId="{2C022E91-4617-42B1-9C17-FCA156B060BB}" type="parTrans" cxnId="{DEC877E9-DB2A-42EB-BC12-073AC1AF9458}">
      <dgm:prSet/>
      <dgm:spPr>
        <a:solidFill>
          <a:schemeClr val="accent6">
            <a:lumMod val="50000"/>
          </a:schemeClr>
        </a:solidFill>
        <a:ln>
          <a:solidFill>
            <a:srgbClr val="FF0000"/>
          </a:solidFill>
        </a:ln>
      </dgm:spPr>
      <dgm:t>
        <a:bodyPr/>
        <a:lstStyle/>
        <a:p>
          <a:endParaRPr lang="en-US"/>
        </a:p>
      </dgm:t>
    </dgm:pt>
    <dgm:pt modelId="{97400F07-2D4C-43AF-9E5D-D7A972B4043D}" type="sibTrans" cxnId="{DEC877E9-DB2A-42EB-BC12-073AC1AF9458}">
      <dgm:prSet/>
      <dgm:spPr/>
      <dgm:t>
        <a:bodyPr/>
        <a:lstStyle/>
        <a:p>
          <a:endParaRPr lang="en-US"/>
        </a:p>
      </dgm:t>
    </dgm:pt>
    <dgm:pt modelId="{8FD0A3C0-35C0-4F88-AD82-D3035B2AF42C}">
      <dgm:prSet/>
      <dgm:spPr>
        <a:solidFill>
          <a:schemeClr val="accent6">
            <a:lumMod val="50000"/>
          </a:schemeClr>
        </a:solidFill>
      </dgm:spPr>
      <dgm:t>
        <a:bodyPr/>
        <a:lstStyle/>
        <a:p>
          <a:r>
            <a:rPr lang="en-US" dirty="0"/>
            <a:t>Trade Payables Turnover</a:t>
          </a:r>
        </a:p>
      </dgm:t>
    </dgm:pt>
    <dgm:pt modelId="{C56B7054-8303-4FC5-A01B-5E78343539B6}" type="parTrans" cxnId="{C9A65EED-34BA-4663-B332-3126EC8C490A}">
      <dgm:prSet/>
      <dgm:spPr>
        <a:solidFill>
          <a:schemeClr val="accent6">
            <a:lumMod val="50000"/>
          </a:schemeClr>
        </a:solidFill>
        <a:ln>
          <a:solidFill>
            <a:srgbClr val="FF0000"/>
          </a:solidFill>
        </a:ln>
      </dgm:spPr>
      <dgm:t>
        <a:bodyPr/>
        <a:lstStyle/>
        <a:p>
          <a:endParaRPr lang="en-US"/>
        </a:p>
      </dgm:t>
    </dgm:pt>
    <dgm:pt modelId="{CB427CEC-587D-4490-9B57-E3A0961ECAF9}" type="sibTrans" cxnId="{C9A65EED-34BA-4663-B332-3126EC8C490A}">
      <dgm:prSet/>
      <dgm:spPr/>
      <dgm:t>
        <a:bodyPr/>
        <a:lstStyle/>
        <a:p>
          <a:endParaRPr lang="en-US"/>
        </a:p>
      </dgm:t>
    </dgm:pt>
    <dgm:pt modelId="{4EE455F5-1C6D-4B64-BDEF-CB7E0BF91106}">
      <dgm:prSet/>
      <dgm:spPr>
        <a:solidFill>
          <a:schemeClr val="accent6">
            <a:lumMod val="50000"/>
          </a:schemeClr>
        </a:solidFill>
      </dgm:spPr>
      <dgm:t>
        <a:bodyPr/>
        <a:lstStyle/>
        <a:p>
          <a:r>
            <a:rPr lang="en-US" dirty="0"/>
            <a:t>Working Capital Turnover.</a:t>
          </a:r>
        </a:p>
      </dgm:t>
    </dgm:pt>
    <dgm:pt modelId="{824EEDB8-6D02-46D3-B8FF-7E09D611EA7C}" type="parTrans" cxnId="{B431A5DA-5234-4D01-8A84-000FEBB3C6F2}">
      <dgm:prSet/>
      <dgm:spPr>
        <a:solidFill>
          <a:schemeClr val="accent6">
            <a:lumMod val="50000"/>
          </a:schemeClr>
        </a:solidFill>
        <a:ln>
          <a:solidFill>
            <a:srgbClr val="FF0000"/>
          </a:solidFill>
        </a:ln>
      </dgm:spPr>
      <dgm:t>
        <a:bodyPr/>
        <a:lstStyle/>
        <a:p>
          <a:endParaRPr lang="en-US"/>
        </a:p>
      </dgm:t>
    </dgm:pt>
    <dgm:pt modelId="{A75A69B9-EDB3-4C5B-AAA3-A57939321CBA}" type="sibTrans" cxnId="{B431A5DA-5234-4D01-8A84-000FEBB3C6F2}">
      <dgm:prSet/>
      <dgm:spPr/>
      <dgm:t>
        <a:bodyPr/>
        <a:lstStyle/>
        <a:p>
          <a:endParaRPr lang="en-US"/>
        </a:p>
      </dgm:t>
    </dgm:pt>
    <dgm:pt modelId="{3626FAA5-2D69-4F64-AF81-5C57779A47F4}" type="pres">
      <dgm:prSet presAssocID="{00BF90E1-4538-45AA-B375-632BD6139756}" presName="diagram" presStyleCnt="0">
        <dgm:presLayoutVars>
          <dgm:chPref val="1"/>
          <dgm:dir/>
          <dgm:animOne val="branch"/>
          <dgm:animLvl val="lvl"/>
          <dgm:resizeHandles val="exact"/>
        </dgm:presLayoutVars>
      </dgm:prSet>
      <dgm:spPr/>
      <dgm:t>
        <a:bodyPr/>
        <a:lstStyle/>
        <a:p>
          <a:endParaRPr lang="en-US"/>
        </a:p>
      </dgm:t>
    </dgm:pt>
    <dgm:pt modelId="{6346EBBC-A418-4989-9465-8A24056A973E}" type="pres">
      <dgm:prSet presAssocID="{A3E858FF-EADA-4071-B1DB-6F9D004ED6E0}" presName="root1" presStyleCnt="0"/>
      <dgm:spPr/>
    </dgm:pt>
    <dgm:pt modelId="{E87470D2-4489-46A1-858E-1E516E633DE7}" type="pres">
      <dgm:prSet presAssocID="{A3E858FF-EADA-4071-B1DB-6F9D004ED6E0}" presName="LevelOneTextNode" presStyleLbl="node0" presStyleIdx="0" presStyleCnt="1" custScaleX="135483" custLinFactNeighborX="-27651" custLinFactNeighborY="6145">
        <dgm:presLayoutVars>
          <dgm:chPref val="3"/>
        </dgm:presLayoutVars>
      </dgm:prSet>
      <dgm:spPr/>
      <dgm:t>
        <a:bodyPr/>
        <a:lstStyle/>
        <a:p>
          <a:endParaRPr lang="en-US"/>
        </a:p>
      </dgm:t>
    </dgm:pt>
    <dgm:pt modelId="{567271C2-7E02-49C4-9CF2-E1BA2FF9DAED}" type="pres">
      <dgm:prSet presAssocID="{A3E858FF-EADA-4071-B1DB-6F9D004ED6E0}" presName="level2hierChild" presStyleCnt="0"/>
      <dgm:spPr/>
    </dgm:pt>
    <dgm:pt modelId="{7E7B2253-71EE-4FA7-85C4-D476F5917C11}" type="pres">
      <dgm:prSet presAssocID="{761F7124-006A-4D1F-ACFB-7B5107F76023}" presName="conn2-1" presStyleLbl="parChTrans1D2" presStyleIdx="0" presStyleCnt="4"/>
      <dgm:spPr/>
      <dgm:t>
        <a:bodyPr/>
        <a:lstStyle/>
        <a:p>
          <a:endParaRPr lang="en-US"/>
        </a:p>
      </dgm:t>
    </dgm:pt>
    <dgm:pt modelId="{C5706579-1C4E-4DE5-BBBE-F62805D3AFF8}" type="pres">
      <dgm:prSet presAssocID="{761F7124-006A-4D1F-ACFB-7B5107F76023}" presName="connTx" presStyleLbl="parChTrans1D2" presStyleIdx="0" presStyleCnt="4"/>
      <dgm:spPr/>
      <dgm:t>
        <a:bodyPr/>
        <a:lstStyle/>
        <a:p>
          <a:endParaRPr lang="en-US"/>
        </a:p>
      </dgm:t>
    </dgm:pt>
    <dgm:pt modelId="{EE037C2F-ECF0-40DB-B239-0A6EEF56095F}" type="pres">
      <dgm:prSet presAssocID="{B43D9D25-DC68-439F-8DBF-A98FC715FFA0}" presName="root2" presStyleCnt="0"/>
      <dgm:spPr/>
    </dgm:pt>
    <dgm:pt modelId="{C2E97621-1B89-4875-9516-2EC2B8A1348C}" type="pres">
      <dgm:prSet presAssocID="{B43D9D25-DC68-439F-8DBF-A98FC715FFA0}" presName="LevelTwoTextNode" presStyleLbl="node2" presStyleIdx="0" presStyleCnt="4" custScaleX="132772">
        <dgm:presLayoutVars>
          <dgm:chPref val="3"/>
        </dgm:presLayoutVars>
      </dgm:prSet>
      <dgm:spPr/>
      <dgm:t>
        <a:bodyPr/>
        <a:lstStyle/>
        <a:p>
          <a:endParaRPr lang="en-US"/>
        </a:p>
      </dgm:t>
    </dgm:pt>
    <dgm:pt modelId="{389E1F6A-4347-4A68-9BAB-B0F09AA14239}" type="pres">
      <dgm:prSet presAssocID="{B43D9D25-DC68-439F-8DBF-A98FC715FFA0}" presName="level3hierChild" presStyleCnt="0"/>
      <dgm:spPr/>
    </dgm:pt>
    <dgm:pt modelId="{491D0542-4B28-4788-BFE2-D0817BC4BBE5}" type="pres">
      <dgm:prSet presAssocID="{2C022E91-4617-42B1-9C17-FCA156B060BB}" presName="conn2-1" presStyleLbl="parChTrans1D2" presStyleIdx="1" presStyleCnt="4"/>
      <dgm:spPr/>
      <dgm:t>
        <a:bodyPr/>
        <a:lstStyle/>
        <a:p>
          <a:endParaRPr lang="en-US"/>
        </a:p>
      </dgm:t>
    </dgm:pt>
    <dgm:pt modelId="{31EFA21A-0655-4386-A923-22BFFD43B123}" type="pres">
      <dgm:prSet presAssocID="{2C022E91-4617-42B1-9C17-FCA156B060BB}" presName="connTx" presStyleLbl="parChTrans1D2" presStyleIdx="1" presStyleCnt="4"/>
      <dgm:spPr/>
      <dgm:t>
        <a:bodyPr/>
        <a:lstStyle/>
        <a:p>
          <a:endParaRPr lang="en-US"/>
        </a:p>
      </dgm:t>
    </dgm:pt>
    <dgm:pt modelId="{D4F437BE-7462-4A32-9FC0-05CBE28CC0D4}" type="pres">
      <dgm:prSet presAssocID="{556B5AE6-8F2E-44D6-A643-521A658968E7}" presName="root2" presStyleCnt="0"/>
      <dgm:spPr/>
    </dgm:pt>
    <dgm:pt modelId="{BA714B83-31A3-448B-9A57-77AB6F7666A8}" type="pres">
      <dgm:prSet presAssocID="{556B5AE6-8F2E-44D6-A643-521A658968E7}" presName="LevelTwoTextNode" presStyleLbl="node2" presStyleIdx="1" presStyleCnt="4" custScaleX="132772">
        <dgm:presLayoutVars>
          <dgm:chPref val="3"/>
        </dgm:presLayoutVars>
      </dgm:prSet>
      <dgm:spPr/>
      <dgm:t>
        <a:bodyPr/>
        <a:lstStyle/>
        <a:p>
          <a:endParaRPr lang="en-US"/>
        </a:p>
      </dgm:t>
    </dgm:pt>
    <dgm:pt modelId="{F09CCAF8-3AB6-42B0-8300-277C59EEDEBA}" type="pres">
      <dgm:prSet presAssocID="{556B5AE6-8F2E-44D6-A643-521A658968E7}" presName="level3hierChild" presStyleCnt="0"/>
      <dgm:spPr/>
    </dgm:pt>
    <dgm:pt modelId="{D880B04A-0950-4CCB-A44B-C4AE32FAFF76}" type="pres">
      <dgm:prSet presAssocID="{C56B7054-8303-4FC5-A01B-5E78343539B6}" presName="conn2-1" presStyleLbl="parChTrans1D2" presStyleIdx="2" presStyleCnt="4"/>
      <dgm:spPr/>
      <dgm:t>
        <a:bodyPr/>
        <a:lstStyle/>
        <a:p>
          <a:endParaRPr lang="en-US"/>
        </a:p>
      </dgm:t>
    </dgm:pt>
    <dgm:pt modelId="{79A03768-B295-4FBA-B7DF-CF8663DEF41D}" type="pres">
      <dgm:prSet presAssocID="{C56B7054-8303-4FC5-A01B-5E78343539B6}" presName="connTx" presStyleLbl="parChTrans1D2" presStyleIdx="2" presStyleCnt="4"/>
      <dgm:spPr/>
      <dgm:t>
        <a:bodyPr/>
        <a:lstStyle/>
        <a:p>
          <a:endParaRPr lang="en-US"/>
        </a:p>
      </dgm:t>
    </dgm:pt>
    <dgm:pt modelId="{E0DD09F8-5D65-4C2F-A254-2908153E338E}" type="pres">
      <dgm:prSet presAssocID="{8FD0A3C0-35C0-4F88-AD82-D3035B2AF42C}" presName="root2" presStyleCnt="0"/>
      <dgm:spPr/>
    </dgm:pt>
    <dgm:pt modelId="{43B4140D-EBBB-47E4-B2DC-E96858D09BE2}" type="pres">
      <dgm:prSet presAssocID="{8FD0A3C0-35C0-4F88-AD82-D3035B2AF42C}" presName="LevelTwoTextNode" presStyleLbl="node2" presStyleIdx="2" presStyleCnt="4" custScaleX="134820">
        <dgm:presLayoutVars>
          <dgm:chPref val="3"/>
        </dgm:presLayoutVars>
      </dgm:prSet>
      <dgm:spPr/>
      <dgm:t>
        <a:bodyPr/>
        <a:lstStyle/>
        <a:p>
          <a:endParaRPr lang="en-US"/>
        </a:p>
      </dgm:t>
    </dgm:pt>
    <dgm:pt modelId="{1B89CC27-095E-45F5-9DC6-2D97796A3DF8}" type="pres">
      <dgm:prSet presAssocID="{8FD0A3C0-35C0-4F88-AD82-D3035B2AF42C}" presName="level3hierChild" presStyleCnt="0"/>
      <dgm:spPr/>
    </dgm:pt>
    <dgm:pt modelId="{F91CBD57-AB98-4AE3-A73A-A9B9B9BF5C76}" type="pres">
      <dgm:prSet presAssocID="{824EEDB8-6D02-46D3-B8FF-7E09D611EA7C}" presName="conn2-1" presStyleLbl="parChTrans1D2" presStyleIdx="3" presStyleCnt="4"/>
      <dgm:spPr/>
      <dgm:t>
        <a:bodyPr/>
        <a:lstStyle/>
        <a:p>
          <a:endParaRPr lang="en-US"/>
        </a:p>
      </dgm:t>
    </dgm:pt>
    <dgm:pt modelId="{6118C539-8F02-49D5-BF73-1E82DA62FAFB}" type="pres">
      <dgm:prSet presAssocID="{824EEDB8-6D02-46D3-B8FF-7E09D611EA7C}" presName="connTx" presStyleLbl="parChTrans1D2" presStyleIdx="3" presStyleCnt="4"/>
      <dgm:spPr/>
      <dgm:t>
        <a:bodyPr/>
        <a:lstStyle/>
        <a:p>
          <a:endParaRPr lang="en-US"/>
        </a:p>
      </dgm:t>
    </dgm:pt>
    <dgm:pt modelId="{8A45D65B-89F5-4384-A45C-0D092954AB37}" type="pres">
      <dgm:prSet presAssocID="{4EE455F5-1C6D-4B64-BDEF-CB7E0BF91106}" presName="root2" presStyleCnt="0"/>
      <dgm:spPr/>
    </dgm:pt>
    <dgm:pt modelId="{983D68A3-F933-455E-92F3-4F7E53C2BADC}" type="pres">
      <dgm:prSet presAssocID="{4EE455F5-1C6D-4B64-BDEF-CB7E0BF91106}" presName="LevelTwoTextNode" presStyleLbl="node2" presStyleIdx="3" presStyleCnt="4" custScaleX="132774">
        <dgm:presLayoutVars>
          <dgm:chPref val="3"/>
        </dgm:presLayoutVars>
      </dgm:prSet>
      <dgm:spPr/>
      <dgm:t>
        <a:bodyPr/>
        <a:lstStyle/>
        <a:p>
          <a:endParaRPr lang="en-US"/>
        </a:p>
      </dgm:t>
    </dgm:pt>
    <dgm:pt modelId="{7DFFEACD-8C62-40BF-B844-EA2F0AE569AC}" type="pres">
      <dgm:prSet presAssocID="{4EE455F5-1C6D-4B64-BDEF-CB7E0BF91106}" presName="level3hierChild" presStyleCnt="0"/>
      <dgm:spPr/>
    </dgm:pt>
  </dgm:ptLst>
  <dgm:cxnLst>
    <dgm:cxn modelId="{C5443931-4117-40BE-B248-3C295408B910}" type="presOf" srcId="{761F7124-006A-4D1F-ACFB-7B5107F76023}" destId="{C5706579-1C4E-4DE5-BBBE-F62805D3AFF8}" srcOrd="1" destOrd="0" presId="urn:microsoft.com/office/officeart/2005/8/layout/hierarchy2"/>
    <dgm:cxn modelId="{5568C8DB-488F-400B-A842-C955248E3AB8}" srcId="{00BF90E1-4538-45AA-B375-632BD6139756}" destId="{A3E858FF-EADA-4071-B1DB-6F9D004ED6E0}" srcOrd="0" destOrd="0" parTransId="{8E21D781-BB12-40A8-AB82-D2B9C9BD0570}" sibTransId="{FC2F2543-7E63-4CB0-ACC1-ADE453FA028B}"/>
    <dgm:cxn modelId="{2BD30282-4CD4-45BA-A6F7-820EF4C6027F}" type="presOf" srcId="{556B5AE6-8F2E-44D6-A643-521A658968E7}" destId="{BA714B83-31A3-448B-9A57-77AB6F7666A8}" srcOrd="0" destOrd="0" presId="urn:microsoft.com/office/officeart/2005/8/layout/hierarchy2"/>
    <dgm:cxn modelId="{B431A5DA-5234-4D01-8A84-000FEBB3C6F2}" srcId="{A3E858FF-EADA-4071-B1DB-6F9D004ED6E0}" destId="{4EE455F5-1C6D-4B64-BDEF-CB7E0BF91106}" srcOrd="3" destOrd="0" parTransId="{824EEDB8-6D02-46D3-B8FF-7E09D611EA7C}" sibTransId="{A75A69B9-EDB3-4C5B-AAA3-A57939321CBA}"/>
    <dgm:cxn modelId="{8C8B454E-0162-45A9-A9CC-1DC0052C5430}" type="presOf" srcId="{824EEDB8-6D02-46D3-B8FF-7E09D611EA7C}" destId="{F91CBD57-AB98-4AE3-A73A-A9B9B9BF5C76}" srcOrd="0" destOrd="0" presId="urn:microsoft.com/office/officeart/2005/8/layout/hierarchy2"/>
    <dgm:cxn modelId="{DEC877E9-DB2A-42EB-BC12-073AC1AF9458}" srcId="{A3E858FF-EADA-4071-B1DB-6F9D004ED6E0}" destId="{556B5AE6-8F2E-44D6-A643-521A658968E7}" srcOrd="1" destOrd="0" parTransId="{2C022E91-4617-42B1-9C17-FCA156B060BB}" sibTransId="{97400F07-2D4C-43AF-9E5D-D7A972B4043D}"/>
    <dgm:cxn modelId="{C3C55EBA-F2F5-4C43-A924-A89104E1D037}" type="presOf" srcId="{2C022E91-4617-42B1-9C17-FCA156B060BB}" destId="{31EFA21A-0655-4386-A923-22BFFD43B123}" srcOrd="1" destOrd="0" presId="urn:microsoft.com/office/officeart/2005/8/layout/hierarchy2"/>
    <dgm:cxn modelId="{1AE2C35B-2E29-4029-8394-6BBE73983A7D}" type="presOf" srcId="{2C022E91-4617-42B1-9C17-FCA156B060BB}" destId="{491D0542-4B28-4788-BFE2-D0817BC4BBE5}" srcOrd="0" destOrd="0" presId="urn:microsoft.com/office/officeart/2005/8/layout/hierarchy2"/>
    <dgm:cxn modelId="{7D8FFB8F-EA78-45E0-9C99-28C4599A60FD}" srcId="{A3E858FF-EADA-4071-B1DB-6F9D004ED6E0}" destId="{B43D9D25-DC68-439F-8DBF-A98FC715FFA0}" srcOrd="0" destOrd="0" parTransId="{761F7124-006A-4D1F-ACFB-7B5107F76023}" sibTransId="{1EBF2618-76CE-456A-BA35-DADFF0D2CDC0}"/>
    <dgm:cxn modelId="{6CED4B6D-0275-430F-A634-BBD0305189E1}" type="presOf" srcId="{00BF90E1-4538-45AA-B375-632BD6139756}" destId="{3626FAA5-2D69-4F64-AF81-5C57779A47F4}" srcOrd="0" destOrd="0" presId="urn:microsoft.com/office/officeart/2005/8/layout/hierarchy2"/>
    <dgm:cxn modelId="{77F718D8-D32B-4687-B7C7-C4B09789517D}" type="presOf" srcId="{761F7124-006A-4D1F-ACFB-7B5107F76023}" destId="{7E7B2253-71EE-4FA7-85C4-D476F5917C11}" srcOrd="0" destOrd="0" presId="urn:microsoft.com/office/officeart/2005/8/layout/hierarchy2"/>
    <dgm:cxn modelId="{76CB39C6-7763-4BD2-80CD-8F7B4352413F}" type="presOf" srcId="{4EE455F5-1C6D-4B64-BDEF-CB7E0BF91106}" destId="{983D68A3-F933-455E-92F3-4F7E53C2BADC}" srcOrd="0" destOrd="0" presId="urn:microsoft.com/office/officeart/2005/8/layout/hierarchy2"/>
    <dgm:cxn modelId="{C9A65EED-34BA-4663-B332-3126EC8C490A}" srcId="{A3E858FF-EADA-4071-B1DB-6F9D004ED6E0}" destId="{8FD0A3C0-35C0-4F88-AD82-D3035B2AF42C}" srcOrd="2" destOrd="0" parTransId="{C56B7054-8303-4FC5-A01B-5E78343539B6}" sibTransId="{CB427CEC-587D-4490-9B57-E3A0961ECAF9}"/>
    <dgm:cxn modelId="{8B56CEB6-7A88-43F6-8766-F11DAC99109F}" type="presOf" srcId="{C56B7054-8303-4FC5-A01B-5E78343539B6}" destId="{D880B04A-0950-4CCB-A44B-C4AE32FAFF76}" srcOrd="0" destOrd="0" presId="urn:microsoft.com/office/officeart/2005/8/layout/hierarchy2"/>
    <dgm:cxn modelId="{E8194A9E-82F8-4D05-81C7-771DFAF3B4CC}" type="presOf" srcId="{8FD0A3C0-35C0-4F88-AD82-D3035B2AF42C}" destId="{43B4140D-EBBB-47E4-B2DC-E96858D09BE2}" srcOrd="0" destOrd="0" presId="urn:microsoft.com/office/officeart/2005/8/layout/hierarchy2"/>
    <dgm:cxn modelId="{9CB269DA-440D-4644-A93C-B7B9004EBC4B}" type="presOf" srcId="{A3E858FF-EADA-4071-B1DB-6F9D004ED6E0}" destId="{E87470D2-4489-46A1-858E-1E516E633DE7}" srcOrd="0" destOrd="0" presId="urn:microsoft.com/office/officeart/2005/8/layout/hierarchy2"/>
    <dgm:cxn modelId="{D9F28BE8-8B0E-4AD5-A84C-BE408643A6D0}" type="presOf" srcId="{824EEDB8-6D02-46D3-B8FF-7E09D611EA7C}" destId="{6118C539-8F02-49D5-BF73-1E82DA62FAFB}" srcOrd="1" destOrd="0" presId="urn:microsoft.com/office/officeart/2005/8/layout/hierarchy2"/>
    <dgm:cxn modelId="{491C0978-149E-4F32-834F-22449E50B1C2}" type="presOf" srcId="{C56B7054-8303-4FC5-A01B-5E78343539B6}" destId="{79A03768-B295-4FBA-B7DF-CF8663DEF41D}" srcOrd="1" destOrd="0" presId="urn:microsoft.com/office/officeart/2005/8/layout/hierarchy2"/>
    <dgm:cxn modelId="{AC6E1669-2C4D-4A41-BE1F-FCF9A805558D}" type="presOf" srcId="{B43D9D25-DC68-439F-8DBF-A98FC715FFA0}" destId="{C2E97621-1B89-4875-9516-2EC2B8A1348C}" srcOrd="0" destOrd="0" presId="urn:microsoft.com/office/officeart/2005/8/layout/hierarchy2"/>
    <dgm:cxn modelId="{FFC33FD9-25FE-442C-B6F7-89666F75023C}" type="presParOf" srcId="{3626FAA5-2D69-4F64-AF81-5C57779A47F4}" destId="{6346EBBC-A418-4989-9465-8A24056A973E}" srcOrd="0" destOrd="0" presId="urn:microsoft.com/office/officeart/2005/8/layout/hierarchy2"/>
    <dgm:cxn modelId="{962CFC4B-83DA-4977-8C0D-B4BDD1985CAC}" type="presParOf" srcId="{6346EBBC-A418-4989-9465-8A24056A973E}" destId="{E87470D2-4489-46A1-858E-1E516E633DE7}" srcOrd="0" destOrd="0" presId="urn:microsoft.com/office/officeart/2005/8/layout/hierarchy2"/>
    <dgm:cxn modelId="{F0B9B1F2-3DF8-4CD6-858E-338FDC67B632}" type="presParOf" srcId="{6346EBBC-A418-4989-9465-8A24056A973E}" destId="{567271C2-7E02-49C4-9CF2-E1BA2FF9DAED}" srcOrd="1" destOrd="0" presId="urn:microsoft.com/office/officeart/2005/8/layout/hierarchy2"/>
    <dgm:cxn modelId="{B85756DE-E958-450F-ABE7-E0C418DA344D}" type="presParOf" srcId="{567271C2-7E02-49C4-9CF2-E1BA2FF9DAED}" destId="{7E7B2253-71EE-4FA7-85C4-D476F5917C11}" srcOrd="0" destOrd="0" presId="urn:microsoft.com/office/officeart/2005/8/layout/hierarchy2"/>
    <dgm:cxn modelId="{A4D39F12-D143-4405-A669-7FC237B1323D}" type="presParOf" srcId="{7E7B2253-71EE-4FA7-85C4-D476F5917C11}" destId="{C5706579-1C4E-4DE5-BBBE-F62805D3AFF8}" srcOrd="0" destOrd="0" presId="urn:microsoft.com/office/officeart/2005/8/layout/hierarchy2"/>
    <dgm:cxn modelId="{4D8DBA6D-05B5-4A4E-AE64-EF76A0072B3F}" type="presParOf" srcId="{567271C2-7E02-49C4-9CF2-E1BA2FF9DAED}" destId="{EE037C2F-ECF0-40DB-B239-0A6EEF56095F}" srcOrd="1" destOrd="0" presId="urn:microsoft.com/office/officeart/2005/8/layout/hierarchy2"/>
    <dgm:cxn modelId="{11104067-205E-4557-8895-7072DD4F3412}" type="presParOf" srcId="{EE037C2F-ECF0-40DB-B239-0A6EEF56095F}" destId="{C2E97621-1B89-4875-9516-2EC2B8A1348C}" srcOrd="0" destOrd="0" presId="urn:microsoft.com/office/officeart/2005/8/layout/hierarchy2"/>
    <dgm:cxn modelId="{EF05BFBB-04C7-47D5-93F9-E6788CAA7D85}" type="presParOf" srcId="{EE037C2F-ECF0-40DB-B239-0A6EEF56095F}" destId="{389E1F6A-4347-4A68-9BAB-B0F09AA14239}" srcOrd="1" destOrd="0" presId="urn:microsoft.com/office/officeart/2005/8/layout/hierarchy2"/>
    <dgm:cxn modelId="{6F13C32D-0912-4E99-B2A5-919BAC051561}" type="presParOf" srcId="{567271C2-7E02-49C4-9CF2-E1BA2FF9DAED}" destId="{491D0542-4B28-4788-BFE2-D0817BC4BBE5}" srcOrd="2" destOrd="0" presId="urn:microsoft.com/office/officeart/2005/8/layout/hierarchy2"/>
    <dgm:cxn modelId="{0B67D1C9-BAA9-4B5D-B70D-CC81652861F2}" type="presParOf" srcId="{491D0542-4B28-4788-BFE2-D0817BC4BBE5}" destId="{31EFA21A-0655-4386-A923-22BFFD43B123}" srcOrd="0" destOrd="0" presId="urn:microsoft.com/office/officeart/2005/8/layout/hierarchy2"/>
    <dgm:cxn modelId="{F21837E8-069D-488E-9F5A-D1D43A1B058E}" type="presParOf" srcId="{567271C2-7E02-49C4-9CF2-E1BA2FF9DAED}" destId="{D4F437BE-7462-4A32-9FC0-05CBE28CC0D4}" srcOrd="3" destOrd="0" presId="urn:microsoft.com/office/officeart/2005/8/layout/hierarchy2"/>
    <dgm:cxn modelId="{646C35F2-04B4-4494-98C9-E0D8541613D9}" type="presParOf" srcId="{D4F437BE-7462-4A32-9FC0-05CBE28CC0D4}" destId="{BA714B83-31A3-448B-9A57-77AB6F7666A8}" srcOrd="0" destOrd="0" presId="urn:microsoft.com/office/officeart/2005/8/layout/hierarchy2"/>
    <dgm:cxn modelId="{5B056739-F0D2-4494-BFFE-B84B5CA4F455}" type="presParOf" srcId="{D4F437BE-7462-4A32-9FC0-05CBE28CC0D4}" destId="{F09CCAF8-3AB6-42B0-8300-277C59EEDEBA}" srcOrd="1" destOrd="0" presId="urn:microsoft.com/office/officeart/2005/8/layout/hierarchy2"/>
    <dgm:cxn modelId="{0CA2FDA1-478A-4193-BFB1-577BB7BBD896}" type="presParOf" srcId="{567271C2-7E02-49C4-9CF2-E1BA2FF9DAED}" destId="{D880B04A-0950-4CCB-A44B-C4AE32FAFF76}" srcOrd="4" destOrd="0" presId="urn:microsoft.com/office/officeart/2005/8/layout/hierarchy2"/>
    <dgm:cxn modelId="{C2AFFF89-F922-44B2-A604-02E62BA52663}" type="presParOf" srcId="{D880B04A-0950-4CCB-A44B-C4AE32FAFF76}" destId="{79A03768-B295-4FBA-B7DF-CF8663DEF41D}" srcOrd="0" destOrd="0" presId="urn:microsoft.com/office/officeart/2005/8/layout/hierarchy2"/>
    <dgm:cxn modelId="{10AB302B-08D1-4A0C-884A-0008722B5491}" type="presParOf" srcId="{567271C2-7E02-49C4-9CF2-E1BA2FF9DAED}" destId="{E0DD09F8-5D65-4C2F-A254-2908153E338E}" srcOrd="5" destOrd="0" presId="urn:microsoft.com/office/officeart/2005/8/layout/hierarchy2"/>
    <dgm:cxn modelId="{EE6492CE-49C6-4472-9A18-4267762B5E6B}" type="presParOf" srcId="{E0DD09F8-5D65-4C2F-A254-2908153E338E}" destId="{43B4140D-EBBB-47E4-B2DC-E96858D09BE2}" srcOrd="0" destOrd="0" presId="urn:microsoft.com/office/officeart/2005/8/layout/hierarchy2"/>
    <dgm:cxn modelId="{9CA84E59-7C78-4D58-AA08-365DB395A564}" type="presParOf" srcId="{E0DD09F8-5D65-4C2F-A254-2908153E338E}" destId="{1B89CC27-095E-45F5-9DC6-2D97796A3DF8}" srcOrd="1" destOrd="0" presId="urn:microsoft.com/office/officeart/2005/8/layout/hierarchy2"/>
    <dgm:cxn modelId="{CC49F24E-CF7A-449D-B001-0F4CDB2E99CA}" type="presParOf" srcId="{567271C2-7E02-49C4-9CF2-E1BA2FF9DAED}" destId="{F91CBD57-AB98-4AE3-A73A-A9B9B9BF5C76}" srcOrd="6" destOrd="0" presId="urn:microsoft.com/office/officeart/2005/8/layout/hierarchy2"/>
    <dgm:cxn modelId="{722B3CD8-23F2-45E5-B3F3-3C471D5C4D7F}" type="presParOf" srcId="{F91CBD57-AB98-4AE3-A73A-A9B9B9BF5C76}" destId="{6118C539-8F02-49D5-BF73-1E82DA62FAFB}" srcOrd="0" destOrd="0" presId="urn:microsoft.com/office/officeart/2005/8/layout/hierarchy2"/>
    <dgm:cxn modelId="{1CA11EB5-25D2-47E5-8998-F2098B957719}" type="presParOf" srcId="{567271C2-7E02-49C4-9CF2-E1BA2FF9DAED}" destId="{8A45D65B-89F5-4384-A45C-0D092954AB37}" srcOrd="7" destOrd="0" presId="urn:microsoft.com/office/officeart/2005/8/layout/hierarchy2"/>
    <dgm:cxn modelId="{6CD02B68-E53D-4014-AAD4-770F5F0D7DC3}" type="presParOf" srcId="{8A45D65B-89F5-4384-A45C-0D092954AB37}" destId="{983D68A3-F933-455E-92F3-4F7E53C2BADC}" srcOrd="0" destOrd="0" presId="urn:microsoft.com/office/officeart/2005/8/layout/hierarchy2"/>
    <dgm:cxn modelId="{61F182C7-CB7C-4967-B266-EF04E163516F}" type="presParOf" srcId="{8A45D65B-89F5-4384-A45C-0D092954AB37}" destId="{7DFFEACD-8C62-40BF-B844-EA2F0AE569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B0335-3F97-471E-A829-3AB1BD75B38A}" type="doc">
      <dgm:prSet loTypeId="urn:microsoft.com/office/officeart/2005/8/layout/radial4" loCatId="relationship" qsTypeId="urn:microsoft.com/office/officeart/2005/8/quickstyle/3d2#1" qsCatId="3D" csTypeId="urn:microsoft.com/office/officeart/2005/8/colors/colorful1#1" csCatId="colorful" phldr="1"/>
      <dgm:spPr/>
      <dgm:t>
        <a:bodyPr/>
        <a:lstStyle/>
        <a:p>
          <a:endParaRPr lang="en-US"/>
        </a:p>
      </dgm:t>
    </dgm:pt>
    <dgm:pt modelId="{6BDE47C6-9A06-4DCC-AC40-D0C27AC68AE9}">
      <dgm:prSet phldrT="[Text]" custT="1"/>
      <dgm:spPr/>
      <dgm:t>
        <a:bodyPr/>
        <a:lstStyle/>
        <a:p>
          <a:r>
            <a:rPr lang="en-IN" sz="1200" dirty="0">
              <a:solidFill>
                <a:srgbClr val="F8F8F8"/>
              </a:solidFill>
              <a:latin typeface="+mn-lt"/>
            </a:rPr>
            <a:t>PROFITABILITY RATIOS</a:t>
          </a:r>
          <a:endParaRPr lang="en-US" sz="1200" dirty="0">
            <a:solidFill>
              <a:srgbClr val="F8F8F8"/>
            </a:solidFill>
            <a:latin typeface="+mn-lt"/>
          </a:endParaRPr>
        </a:p>
      </dgm:t>
    </dgm:pt>
    <dgm:pt modelId="{12196E93-B2B0-40B5-B313-99042C2F1912}" type="parTrans" cxnId="{C8C03A26-DC5E-456C-8444-9AD4301AF578}">
      <dgm:prSet/>
      <dgm:spPr/>
      <dgm:t>
        <a:bodyPr/>
        <a:lstStyle/>
        <a:p>
          <a:endParaRPr lang="en-US"/>
        </a:p>
      </dgm:t>
    </dgm:pt>
    <dgm:pt modelId="{A28C670C-0E67-4E2D-B51D-FEF8833FAAB9}" type="sibTrans" cxnId="{C8C03A26-DC5E-456C-8444-9AD4301AF578}">
      <dgm:prSet/>
      <dgm:spPr/>
      <dgm:t>
        <a:bodyPr/>
        <a:lstStyle/>
        <a:p>
          <a:endParaRPr lang="en-US"/>
        </a:p>
      </dgm:t>
    </dgm:pt>
    <dgm:pt modelId="{9ABBB5B2-B5F0-40BA-9492-BD8B49E3DA1D}">
      <dgm:prSet phldrT="[Text]"/>
      <dgm:spPr/>
      <dgm:t>
        <a:bodyPr/>
        <a:lstStyle/>
        <a:p>
          <a:r>
            <a:rPr lang="en-IN" dirty="0"/>
            <a:t>GROSS PROFIT </a:t>
          </a:r>
          <a:endParaRPr lang="en-US" dirty="0"/>
        </a:p>
      </dgm:t>
    </dgm:pt>
    <dgm:pt modelId="{1A8912F7-8B44-4EA9-9BE6-A2FB36CBFF5E}" type="parTrans" cxnId="{352D0F60-1E90-490B-928A-FCA112FE7903}">
      <dgm:prSet/>
      <dgm:spPr/>
      <dgm:t>
        <a:bodyPr/>
        <a:lstStyle/>
        <a:p>
          <a:endParaRPr lang="en-US"/>
        </a:p>
      </dgm:t>
    </dgm:pt>
    <dgm:pt modelId="{5E875C76-3842-487F-998F-6957DB98656E}" type="sibTrans" cxnId="{352D0F60-1E90-490B-928A-FCA112FE7903}">
      <dgm:prSet/>
      <dgm:spPr/>
      <dgm:t>
        <a:bodyPr/>
        <a:lstStyle/>
        <a:p>
          <a:endParaRPr lang="en-US"/>
        </a:p>
      </dgm:t>
    </dgm:pt>
    <dgm:pt modelId="{95667223-0561-4CF3-871F-4893D9E3E669}">
      <dgm:prSet phldrT="[Text]"/>
      <dgm:spPr/>
      <dgm:t>
        <a:bodyPr/>
        <a:lstStyle/>
        <a:p>
          <a:r>
            <a:rPr lang="en-IN" dirty="0"/>
            <a:t>OPERATING</a:t>
          </a:r>
          <a:endParaRPr lang="en-US" dirty="0"/>
        </a:p>
      </dgm:t>
    </dgm:pt>
    <dgm:pt modelId="{9AA94837-BE1F-4033-AB86-3CCD7F32EB76}" type="parTrans" cxnId="{E72BC095-9FA5-4B2E-9AE7-F53962008FDF}">
      <dgm:prSet/>
      <dgm:spPr/>
      <dgm:t>
        <a:bodyPr/>
        <a:lstStyle/>
        <a:p>
          <a:endParaRPr lang="en-US"/>
        </a:p>
      </dgm:t>
    </dgm:pt>
    <dgm:pt modelId="{E1121C35-99A1-4EC6-9EE2-F053A9937CD4}" type="sibTrans" cxnId="{E72BC095-9FA5-4B2E-9AE7-F53962008FDF}">
      <dgm:prSet/>
      <dgm:spPr/>
      <dgm:t>
        <a:bodyPr/>
        <a:lstStyle/>
        <a:p>
          <a:endParaRPr lang="en-US"/>
        </a:p>
      </dgm:t>
    </dgm:pt>
    <dgm:pt modelId="{83638862-7186-48FD-9371-B680F4BCA1A8}">
      <dgm:prSet phldrT="[Text]" phldr="1"/>
      <dgm:spPr/>
      <dgm:t>
        <a:bodyPr/>
        <a:lstStyle/>
        <a:p>
          <a:endParaRPr lang="en-US" dirty="0"/>
        </a:p>
      </dgm:t>
    </dgm:pt>
    <dgm:pt modelId="{EF77203F-17F2-47BA-A470-BE004E3FBFB6}" type="parTrans" cxnId="{F9403E7E-1B63-44E0-9E84-354058F1FC35}">
      <dgm:prSet/>
      <dgm:spPr/>
      <dgm:t>
        <a:bodyPr/>
        <a:lstStyle/>
        <a:p>
          <a:endParaRPr lang="en-US"/>
        </a:p>
      </dgm:t>
    </dgm:pt>
    <dgm:pt modelId="{61C9827D-CC0A-48CA-9FDD-A0EBD307840A}" type="sibTrans" cxnId="{F9403E7E-1B63-44E0-9E84-354058F1FC35}">
      <dgm:prSet/>
      <dgm:spPr/>
      <dgm:t>
        <a:bodyPr/>
        <a:lstStyle/>
        <a:p>
          <a:endParaRPr lang="en-US"/>
        </a:p>
      </dgm:t>
    </dgm:pt>
    <dgm:pt modelId="{8F2EFC54-D816-4612-B8B9-61E593472EF1}">
      <dgm:prSet phldrT="[Text]" phldr="1"/>
      <dgm:spPr/>
      <dgm:t>
        <a:bodyPr/>
        <a:lstStyle/>
        <a:p>
          <a:endParaRPr lang="en-US" dirty="0"/>
        </a:p>
      </dgm:t>
    </dgm:pt>
    <dgm:pt modelId="{738A676C-B42A-4806-A04D-C0600A3E3D24}" type="parTrans" cxnId="{8A1783A2-E870-4203-93F1-189C5AD7BD86}">
      <dgm:prSet/>
      <dgm:spPr/>
      <dgm:t>
        <a:bodyPr/>
        <a:lstStyle/>
        <a:p>
          <a:endParaRPr lang="en-US"/>
        </a:p>
      </dgm:t>
    </dgm:pt>
    <dgm:pt modelId="{2587A1E2-8DBF-4BC1-9CD3-C84C351F2CF7}" type="sibTrans" cxnId="{8A1783A2-E870-4203-93F1-189C5AD7BD86}">
      <dgm:prSet/>
      <dgm:spPr/>
      <dgm:t>
        <a:bodyPr/>
        <a:lstStyle/>
        <a:p>
          <a:endParaRPr lang="en-US"/>
        </a:p>
      </dgm:t>
    </dgm:pt>
    <dgm:pt modelId="{2FA41FBD-58A1-4270-B7C2-3001E99C8561}">
      <dgm:prSet phldrT="[Text]" phldr="1"/>
      <dgm:spPr/>
      <dgm:t>
        <a:bodyPr/>
        <a:lstStyle/>
        <a:p>
          <a:endParaRPr lang="en-US" dirty="0"/>
        </a:p>
      </dgm:t>
    </dgm:pt>
    <dgm:pt modelId="{860B2B79-1482-44B6-B0C3-22B51CB03D13}" type="parTrans" cxnId="{CAA875ED-16BD-49AF-822D-68A67549777A}">
      <dgm:prSet/>
      <dgm:spPr/>
      <dgm:t>
        <a:bodyPr/>
        <a:lstStyle/>
        <a:p>
          <a:endParaRPr lang="en-US"/>
        </a:p>
      </dgm:t>
    </dgm:pt>
    <dgm:pt modelId="{D2F50339-83EB-4864-8EE8-79604E3784A4}" type="sibTrans" cxnId="{CAA875ED-16BD-49AF-822D-68A67549777A}">
      <dgm:prSet/>
      <dgm:spPr/>
      <dgm:t>
        <a:bodyPr/>
        <a:lstStyle/>
        <a:p>
          <a:endParaRPr lang="en-US"/>
        </a:p>
      </dgm:t>
    </dgm:pt>
    <dgm:pt modelId="{52FCF4A7-D124-486C-B3DE-19AD3EEC39E0}">
      <dgm:prSet phldrT="[Text]" phldr="1"/>
      <dgm:spPr/>
      <dgm:t>
        <a:bodyPr/>
        <a:lstStyle/>
        <a:p>
          <a:endParaRPr lang="en-US" dirty="0"/>
        </a:p>
      </dgm:t>
    </dgm:pt>
    <dgm:pt modelId="{F97FA273-004C-45C9-B4A1-62EABDDCECF0}" type="parTrans" cxnId="{ED6374BB-AC7B-46CA-9E2E-6D7558339FF9}">
      <dgm:prSet/>
      <dgm:spPr/>
      <dgm:t>
        <a:bodyPr/>
        <a:lstStyle/>
        <a:p>
          <a:endParaRPr lang="en-US"/>
        </a:p>
      </dgm:t>
    </dgm:pt>
    <dgm:pt modelId="{A571BDE1-8895-4EC1-9F3A-146A8FE0BE56}" type="sibTrans" cxnId="{ED6374BB-AC7B-46CA-9E2E-6D7558339FF9}">
      <dgm:prSet/>
      <dgm:spPr/>
      <dgm:t>
        <a:bodyPr/>
        <a:lstStyle/>
        <a:p>
          <a:endParaRPr lang="en-US"/>
        </a:p>
      </dgm:t>
    </dgm:pt>
    <dgm:pt modelId="{106C6F5D-96F1-4DA8-B200-2EDBE80E3925}">
      <dgm:prSet phldrT="[Text]" phldr="1"/>
      <dgm:spPr/>
      <dgm:t>
        <a:bodyPr/>
        <a:lstStyle/>
        <a:p>
          <a:endParaRPr lang="en-US" dirty="0"/>
        </a:p>
      </dgm:t>
    </dgm:pt>
    <dgm:pt modelId="{BDD1B4A9-FF84-4C84-8ED0-C36D3D005840}" type="parTrans" cxnId="{DBA4ADDE-03A5-4142-866D-53C2B9D69EF0}">
      <dgm:prSet/>
      <dgm:spPr/>
      <dgm:t>
        <a:bodyPr/>
        <a:lstStyle/>
        <a:p>
          <a:endParaRPr lang="en-US"/>
        </a:p>
      </dgm:t>
    </dgm:pt>
    <dgm:pt modelId="{30F90877-DAFD-401F-9FC6-C157AFE27F1D}" type="sibTrans" cxnId="{DBA4ADDE-03A5-4142-866D-53C2B9D69EF0}">
      <dgm:prSet/>
      <dgm:spPr/>
      <dgm:t>
        <a:bodyPr/>
        <a:lstStyle/>
        <a:p>
          <a:endParaRPr lang="en-US"/>
        </a:p>
      </dgm:t>
    </dgm:pt>
    <dgm:pt modelId="{8042C48D-800A-4F34-9B21-F088EC42FA67}">
      <dgm:prSet phldrT="[Text]" phldr="1"/>
      <dgm:spPr/>
      <dgm:t>
        <a:bodyPr/>
        <a:lstStyle/>
        <a:p>
          <a:endParaRPr lang="en-US" dirty="0"/>
        </a:p>
      </dgm:t>
    </dgm:pt>
    <dgm:pt modelId="{728A8BF7-5F04-4F40-8052-9688808AE27A}" type="parTrans" cxnId="{C24075F3-A9A4-46A8-A9FD-D1142951A6AB}">
      <dgm:prSet/>
      <dgm:spPr/>
      <dgm:t>
        <a:bodyPr/>
        <a:lstStyle/>
        <a:p>
          <a:endParaRPr lang="en-US"/>
        </a:p>
      </dgm:t>
    </dgm:pt>
    <dgm:pt modelId="{53954AA6-2CE3-464E-A7D9-4DC585DC7015}" type="sibTrans" cxnId="{C24075F3-A9A4-46A8-A9FD-D1142951A6AB}">
      <dgm:prSet/>
      <dgm:spPr/>
      <dgm:t>
        <a:bodyPr/>
        <a:lstStyle/>
        <a:p>
          <a:endParaRPr lang="en-US"/>
        </a:p>
      </dgm:t>
    </dgm:pt>
    <dgm:pt modelId="{6F28F2DA-14D1-40E5-887F-B9E3755FF45C}">
      <dgm:prSet/>
      <dgm:spPr/>
      <dgm:t>
        <a:bodyPr/>
        <a:lstStyle/>
        <a:p>
          <a:endParaRPr lang="en-US" dirty="0"/>
        </a:p>
      </dgm:t>
    </dgm:pt>
    <dgm:pt modelId="{D211853F-9B8E-4F75-B75C-BE4F5382F630}" type="parTrans" cxnId="{57A53804-A6D2-4170-8918-908D3374CD20}">
      <dgm:prSet/>
      <dgm:spPr/>
      <dgm:t>
        <a:bodyPr/>
        <a:lstStyle/>
        <a:p>
          <a:endParaRPr lang="en-US"/>
        </a:p>
      </dgm:t>
    </dgm:pt>
    <dgm:pt modelId="{0988DB6E-3F79-4E14-AD2D-ADFDAB795376}" type="sibTrans" cxnId="{57A53804-A6D2-4170-8918-908D3374CD20}">
      <dgm:prSet/>
      <dgm:spPr/>
      <dgm:t>
        <a:bodyPr/>
        <a:lstStyle/>
        <a:p>
          <a:endParaRPr lang="en-US"/>
        </a:p>
      </dgm:t>
    </dgm:pt>
    <dgm:pt modelId="{21756DEF-9789-4215-84BD-0128AC6C2A15}">
      <dgm:prSet/>
      <dgm:spPr/>
      <dgm:t>
        <a:bodyPr/>
        <a:lstStyle/>
        <a:p>
          <a:endParaRPr lang="en-US" dirty="0"/>
        </a:p>
      </dgm:t>
    </dgm:pt>
    <dgm:pt modelId="{AB39BE85-68AC-477E-9FC3-AC52F3B77245}" type="parTrans" cxnId="{42AA996C-457E-443B-9DBC-0B59DB723B33}">
      <dgm:prSet/>
      <dgm:spPr/>
      <dgm:t>
        <a:bodyPr/>
        <a:lstStyle/>
        <a:p>
          <a:endParaRPr lang="en-US"/>
        </a:p>
      </dgm:t>
    </dgm:pt>
    <dgm:pt modelId="{55074BA1-A51B-4C1D-9C7A-D9445A85D516}" type="sibTrans" cxnId="{42AA996C-457E-443B-9DBC-0B59DB723B33}">
      <dgm:prSet/>
      <dgm:spPr/>
      <dgm:t>
        <a:bodyPr/>
        <a:lstStyle/>
        <a:p>
          <a:endParaRPr lang="en-US"/>
        </a:p>
      </dgm:t>
    </dgm:pt>
    <dgm:pt modelId="{B41BF5E6-EDEB-4EFE-990F-892C685E1128}">
      <dgm:prSet/>
      <dgm:spPr/>
      <dgm:t>
        <a:bodyPr/>
        <a:lstStyle/>
        <a:p>
          <a:r>
            <a:rPr lang="en-IN" dirty="0"/>
            <a:t>OPERATING PROFIT</a:t>
          </a:r>
          <a:endParaRPr lang="en-US" dirty="0"/>
        </a:p>
      </dgm:t>
    </dgm:pt>
    <dgm:pt modelId="{BD990FAE-02D3-4B40-9C27-B9746F6B5B31}" type="parTrans" cxnId="{9BC2776C-06EE-4F63-9D18-800B326817E6}">
      <dgm:prSet/>
      <dgm:spPr/>
      <dgm:t>
        <a:bodyPr/>
        <a:lstStyle/>
        <a:p>
          <a:endParaRPr lang="en-US"/>
        </a:p>
      </dgm:t>
    </dgm:pt>
    <dgm:pt modelId="{2BCB4825-18F0-4BDF-8C9D-C597F24AD14C}" type="sibTrans" cxnId="{9BC2776C-06EE-4F63-9D18-800B326817E6}">
      <dgm:prSet/>
      <dgm:spPr/>
      <dgm:t>
        <a:bodyPr/>
        <a:lstStyle/>
        <a:p>
          <a:endParaRPr lang="en-US"/>
        </a:p>
      </dgm:t>
    </dgm:pt>
    <dgm:pt modelId="{BA33F3B2-B0F9-49E5-B320-B0CC39A1A7FB}">
      <dgm:prSet/>
      <dgm:spPr/>
      <dgm:t>
        <a:bodyPr/>
        <a:lstStyle/>
        <a:p>
          <a:r>
            <a:rPr lang="en-IN" dirty="0"/>
            <a:t>NET PROFIT</a:t>
          </a:r>
          <a:endParaRPr lang="en-US" dirty="0"/>
        </a:p>
      </dgm:t>
    </dgm:pt>
    <dgm:pt modelId="{E59389FA-FDAC-4685-AA4B-9DD60809F6C2}" type="parTrans" cxnId="{7A2DB2E5-F036-41A9-8E6C-5A72A5849437}">
      <dgm:prSet/>
      <dgm:spPr/>
      <dgm:t>
        <a:bodyPr/>
        <a:lstStyle/>
        <a:p>
          <a:endParaRPr lang="en-US"/>
        </a:p>
      </dgm:t>
    </dgm:pt>
    <dgm:pt modelId="{CD6A7AF7-1C5C-41F2-888D-BBD1339A67EC}" type="sibTrans" cxnId="{7A2DB2E5-F036-41A9-8E6C-5A72A5849437}">
      <dgm:prSet/>
      <dgm:spPr/>
      <dgm:t>
        <a:bodyPr/>
        <a:lstStyle/>
        <a:p>
          <a:endParaRPr lang="en-US"/>
        </a:p>
      </dgm:t>
    </dgm:pt>
    <dgm:pt modelId="{94F54128-E5C0-4CE1-B31F-203581D14899}">
      <dgm:prSet/>
      <dgm:spPr/>
      <dgm:t>
        <a:bodyPr/>
        <a:lstStyle/>
        <a:p>
          <a:r>
            <a:rPr lang="en-IN" dirty="0"/>
            <a:t>RETURN ON INVESTMENT</a:t>
          </a:r>
          <a:endParaRPr lang="en-US" dirty="0"/>
        </a:p>
      </dgm:t>
    </dgm:pt>
    <dgm:pt modelId="{862CCCEE-DB35-44EC-A916-ED85C03BDC63}" type="parTrans" cxnId="{CF6D9B70-5012-4D1F-B4C5-BA201DFDA386}">
      <dgm:prSet/>
      <dgm:spPr/>
      <dgm:t>
        <a:bodyPr/>
        <a:lstStyle/>
        <a:p>
          <a:endParaRPr lang="en-US"/>
        </a:p>
      </dgm:t>
    </dgm:pt>
    <dgm:pt modelId="{307CB50C-5BE2-40DD-B036-6B22517163F7}" type="sibTrans" cxnId="{CF6D9B70-5012-4D1F-B4C5-BA201DFDA386}">
      <dgm:prSet/>
      <dgm:spPr/>
      <dgm:t>
        <a:bodyPr/>
        <a:lstStyle/>
        <a:p>
          <a:endParaRPr lang="en-US"/>
        </a:p>
      </dgm:t>
    </dgm:pt>
    <dgm:pt modelId="{9C707A7F-2285-4F0C-8041-59A4509E9C7E}" type="pres">
      <dgm:prSet presAssocID="{91EB0335-3F97-471E-A829-3AB1BD75B38A}" presName="cycle" presStyleCnt="0">
        <dgm:presLayoutVars>
          <dgm:chMax val="1"/>
          <dgm:dir/>
          <dgm:animLvl val="ctr"/>
          <dgm:resizeHandles val="exact"/>
        </dgm:presLayoutVars>
      </dgm:prSet>
      <dgm:spPr/>
      <dgm:t>
        <a:bodyPr/>
        <a:lstStyle/>
        <a:p>
          <a:endParaRPr lang="en-US"/>
        </a:p>
      </dgm:t>
    </dgm:pt>
    <dgm:pt modelId="{7D12BA3B-CE87-40DF-B332-47F07B5AF12D}" type="pres">
      <dgm:prSet presAssocID="{6BDE47C6-9A06-4DCC-AC40-D0C27AC68AE9}" presName="centerShape" presStyleLbl="node0" presStyleIdx="0" presStyleCnt="1"/>
      <dgm:spPr/>
      <dgm:t>
        <a:bodyPr/>
        <a:lstStyle/>
        <a:p>
          <a:endParaRPr lang="en-US"/>
        </a:p>
      </dgm:t>
    </dgm:pt>
    <dgm:pt modelId="{9962ACA3-DE0E-4CDB-AD7A-5E44C36F8B81}" type="pres">
      <dgm:prSet presAssocID="{1A8912F7-8B44-4EA9-9BE6-A2FB36CBFF5E}" presName="parTrans" presStyleLbl="bgSibTrans2D1" presStyleIdx="0" presStyleCnt="5"/>
      <dgm:spPr/>
      <dgm:t>
        <a:bodyPr/>
        <a:lstStyle/>
        <a:p>
          <a:endParaRPr lang="en-US"/>
        </a:p>
      </dgm:t>
    </dgm:pt>
    <dgm:pt modelId="{12EF4560-C9AF-4E40-A432-A89B75EF33B1}" type="pres">
      <dgm:prSet presAssocID="{9ABBB5B2-B5F0-40BA-9492-BD8B49E3DA1D}" presName="node" presStyleLbl="node1" presStyleIdx="0" presStyleCnt="5">
        <dgm:presLayoutVars>
          <dgm:bulletEnabled val="1"/>
        </dgm:presLayoutVars>
      </dgm:prSet>
      <dgm:spPr/>
      <dgm:t>
        <a:bodyPr/>
        <a:lstStyle/>
        <a:p>
          <a:endParaRPr lang="en-US"/>
        </a:p>
      </dgm:t>
    </dgm:pt>
    <dgm:pt modelId="{ABEFFB36-114B-41F0-8A4B-EF14FE595A2B}" type="pres">
      <dgm:prSet presAssocID="{9AA94837-BE1F-4033-AB86-3CCD7F32EB76}" presName="parTrans" presStyleLbl="bgSibTrans2D1" presStyleIdx="1" presStyleCnt="5"/>
      <dgm:spPr/>
      <dgm:t>
        <a:bodyPr/>
        <a:lstStyle/>
        <a:p>
          <a:endParaRPr lang="en-US"/>
        </a:p>
      </dgm:t>
    </dgm:pt>
    <dgm:pt modelId="{010C6F57-4F05-43CB-BDFA-651D1CD0F752}" type="pres">
      <dgm:prSet presAssocID="{95667223-0561-4CF3-871F-4893D9E3E669}" presName="node" presStyleLbl="node1" presStyleIdx="1" presStyleCnt="5">
        <dgm:presLayoutVars>
          <dgm:bulletEnabled val="1"/>
        </dgm:presLayoutVars>
      </dgm:prSet>
      <dgm:spPr/>
      <dgm:t>
        <a:bodyPr/>
        <a:lstStyle/>
        <a:p>
          <a:endParaRPr lang="en-US"/>
        </a:p>
      </dgm:t>
    </dgm:pt>
    <dgm:pt modelId="{8ED384F6-9B25-4CFE-9F7A-5D171B419F97}" type="pres">
      <dgm:prSet presAssocID="{BD990FAE-02D3-4B40-9C27-B9746F6B5B31}" presName="parTrans" presStyleLbl="bgSibTrans2D1" presStyleIdx="2" presStyleCnt="5"/>
      <dgm:spPr/>
      <dgm:t>
        <a:bodyPr/>
        <a:lstStyle/>
        <a:p>
          <a:endParaRPr lang="en-US"/>
        </a:p>
      </dgm:t>
    </dgm:pt>
    <dgm:pt modelId="{79EA016D-8FDF-4A47-96F4-5A973F0F1CB6}" type="pres">
      <dgm:prSet presAssocID="{B41BF5E6-EDEB-4EFE-990F-892C685E1128}" presName="node" presStyleLbl="node1" presStyleIdx="2" presStyleCnt="5">
        <dgm:presLayoutVars>
          <dgm:bulletEnabled val="1"/>
        </dgm:presLayoutVars>
      </dgm:prSet>
      <dgm:spPr/>
      <dgm:t>
        <a:bodyPr/>
        <a:lstStyle/>
        <a:p>
          <a:endParaRPr lang="en-US"/>
        </a:p>
      </dgm:t>
    </dgm:pt>
    <dgm:pt modelId="{2885CA5F-E0B1-44EC-A555-8F5B996B7741}" type="pres">
      <dgm:prSet presAssocID="{E59389FA-FDAC-4685-AA4B-9DD60809F6C2}" presName="parTrans" presStyleLbl="bgSibTrans2D1" presStyleIdx="3" presStyleCnt="5"/>
      <dgm:spPr/>
      <dgm:t>
        <a:bodyPr/>
        <a:lstStyle/>
        <a:p>
          <a:endParaRPr lang="en-US"/>
        </a:p>
      </dgm:t>
    </dgm:pt>
    <dgm:pt modelId="{3E198D64-4612-4992-8BE0-B02309BA3F97}" type="pres">
      <dgm:prSet presAssocID="{BA33F3B2-B0F9-49E5-B320-B0CC39A1A7FB}" presName="node" presStyleLbl="node1" presStyleIdx="3" presStyleCnt="5">
        <dgm:presLayoutVars>
          <dgm:bulletEnabled val="1"/>
        </dgm:presLayoutVars>
      </dgm:prSet>
      <dgm:spPr/>
      <dgm:t>
        <a:bodyPr/>
        <a:lstStyle/>
        <a:p>
          <a:endParaRPr lang="en-US"/>
        </a:p>
      </dgm:t>
    </dgm:pt>
    <dgm:pt modelId="{C8AA6463-7E07-4FCA-B625-7EC9C4A24F3C}" type="pres">
      <dgm:prSet presAssocID="{862CCCEE-DB35-44EC-A916-ED85C03BDC63}" presName="parTrans" presStyleLbl="bgSibTrans2D1" presStyleIdx="4" presStyleCnt="5"/>
      <dgm:spPr/>
      <dgm:t>
        <a:bodyPr/>
        <a:lstStyle/>
        <a:p>
          <a:endParaRPr lang="en-US"/>
        </a:p>
      </dgm:t>
    </dgm:pt>
    <dgm:pt modelId="{E2EE87CD-DA20-4590-8BB0-DD6431462EAE}" type="pres">
      <dgm:prSet presAssocID="{94F54128-E5C0-4CE1-B31F-203581D14899}" presName="node" presStyleLbl="node1" presStyleIdx="4" presStyleCnt="5">
        <dgm:presLayoutVars>
          <dgm:bulletEnabled val="1"/>
        </dgm:presLayoutVars>
      </dgm:prSet>
      <dgm:spPr/>
      <dgm:t>
        <a:bodyPr/>
        <a:lstStyle/>
        <a:p>
          <a:endParaRPr lang="en-US"/>
        </a:p>
      </dgm:t>
    </dgm:pt>
  </dgm:ptLst>
  <dgm:cxnLst>
    <dgm:cxn modelId="{6A3647AC-168C-48B0-9561-7D5767D1F24C}" type="presOf" srcId="{862CCCEE-DB35-44EC-A916-ED85C03BDC63}" destId="{C8AA6463-7E07-4FCA-B625-7EC9C4A24F3C}" srcOrd="0" destOrd="0" presId="urn:microsoft.com/office/officeart/2005/8/layout/radial4"/>
    <dgm:cxn modelId="{D5B75CD3-743E-4F67-A2BF-315A15BD5CB8}" type="presOf" srcId="{9AA94837-BE1F-4033-AB86-3CCD7F32EB76}" destId="{ABEFFB36-114B-41F0-8A4B-EF14FE595A2B}" srcOrd="0" destOrd="0" presId="urn:microsoft.com/office/officeart/2005/8/layout/radial4"/>
    <dgm:cxn modelId="{CF6D9B70-5012-4D1F-B4C5-BA201DFDA386}" srcId="{6BDE47C6-9A06-4DCC-AC40-D0C27AC68AE9}" destId="{94F54128-E5C0-4CE1-B31F-203581D14899}" srcOrd="4" destOrd="0" parTransId="{862CCCEE-DB35-44EC-A916-ED85C03BDC63}" sibTransId="{307CB50C-5BE2-40DD-B036-6B22517163F7}"/>
    <dgm:cxn modelId="{C24075F3-A9A4-46A8-A9FD-D1142951A6AB}" srcId="{52FCF4A7-D124-486C-B3DE-19AD3EEC39E0}" destId="{8042C48D-800A-4F34-9B21-F088EC42FA67}" srcOrd="1" destOrd="0" parTransId="{728A8BF7-5F04-4F40-8052-9688808AE27A}" sibTransId="{53954AA6-2CE3-464E-A7D9-4DC585DC7015}"/>
    <dgm:cxn modelId="{ED6374BB-AC7B-46CA-9E2E-6D7558339FF9}" srcId="{91EB0335-3F97-471E-A829-3AB1BD75B38A}" destId="{52FCF4A7-D124-486C-B3DE-19AD3EEC39E0}" srcOrd="4" destOrd="0" parTransId="{F97FA273-004C-45C9-B4A1-62EABDDCECF0}" sibTransId="{A571BDE1-8895-4EC1-9F3A-146A8FE0BE56}"/>
    <dgm:cxn modelId="{CAA875ED-16BD-49AF-822D-68A67549777A}" srcId="{83638862-7186-48FD-9371-B680F4BCA1A8}" destId="{2FA41FBD-58A1-4270-B7C2-3001E99C8561}" srcOrd="1" destOrd="0" parTransId="{860B2B79-1482-44B6-B0C3-22B51CB03D13}" sibTransId="{D2F50339-83EB-4864-8EE8-79604E3784A4}"/>
    <dgm:cxn modelId="{8A1783A2-E870-4203-93F1-189C5AD7BD86}" srcId="{83638862-7186-48FD-9371-B680F4BCA1A8}" destId="{8F2EFC54-D816-4612-B8B9-61E593472EF1}" srcOrd="0" destOrd="0" parTransId="{738A676C-B42A-4806-A04D-C0600A3E3D24}" sibTransId="{2587A1E2-8DBF-4BC1-9CD3-C84C351F2CF7}"/>
    <dgm:cxn modelId="{9BC2776C-06EE-4F63-9D18-800B326817E6}" srcId="{6BDE47C6-9A06-4DCC-AC40-D0C27AC68AE9}" destId="{B41BF5E6-EDEB-4EFE-990F-892C685E1128}" srcOrd="2" destOrd="0" parTransId="{BD990FAE-02D3-4B40-9C27-B9746F6B5B31}" sibTransId="{2BCB4825-18F0-4BDF-8C9D-C597F24AD14C}"/>
    <dgm:cxn modelId="{D1E1FC7B-7B45-4139-9525-CAB21ED7535B}" type="presOf" srcId="{1A8912F7-8B44-4EA9-9BE6-A2FB36CBFF5E}" destId="{9962ACA3-DE0E-4CDB-AD7A-5E44C36F8B81}" srcOrd="0" destOrd="0" presId="urn:microsoft.com/office/officeart/2005/8/layout/radial4"/>
    <dgm:cxn modelId="{8102C7E5-DD90-499D-896C-A0B32EE0D80B}" type="presOf" srcId="{B41BF5E6-EDEB-4EFE-990F-892C685E1128}" destId="{79EA016D-8FDF-4A47-96F4-5A973F0F1CB6}" srcOrd="0" destOrd="0" presId="urn:microsoft.com/office/officeart/2005/8/layout/radial4"/>
    <dgm:cxn modelId="{70C076A1-F904-4034-A8A2-EE2B5FC6668E}" type="presOf" srcId="{E59389FA-FDAC-4685-AA4B-9DD60809F6C2}" destId="{2885CA5F-E0B1-44EC-A555-8F5B996B7741}" srcOrd="0" destOrd="0" presId="urn:microsoft.com/office/officeart/2005/8/layout/radial4"/>
    <dgm:cxn modelId="{72D201DF-A81B-4736-B155-ADCE0C624EAE}" type="presOf" srcId="{9ABBB5B2-B5F0-40BA-9492-BD8B49E3DA1D}" destId="{12EF4560-C9AF-4E40-A432-A89B75EF33B1}" srcOrd="0" destOrd="0" presId="urn:microsoft.com/office/officeart/2005/8/layout/radial4"/>
    <dgm:cxn modelId="{618EF16C-3BF6-4C1C-9937-385D54B47D01}" type="presOf" srcId="{BA33F3B2-B0F9-49E5-B320-B0CC39A1A7FB}" destId="{3E198D64-4612-4992-8BE0-B02309BA3F97}" srcOrd="0" destOrd="0" presId="urn:microsoft.com/office/officeart/2005/8/layout/radial4"/>
    <dgm:cxn modelId="{7A2DB2E5-F036-41A9-8E6C-5A72A5849437}" srcId="{6BDE47C6-9A06-4DCC-AC40-D0C27AC68AE9}" destId="{BA33F3B2-B0F9-49E5-B320-B0CC39A1A7FB}" srcOrd="3" destOrd="0" parTransId="{E59389FA-FDAC-4685-AA4B-9DD60809F6C2}" sibTransId="{CD6A7AF7-1C5C-41F2-888D-BBD1339A67EC}"/>
    <dgm:cxn modelId="{36839C47-9C7F-4C0B-B208-F6E14AA6F6C9}" type="presOf" srcId="{91EB0335-3F97-471E-A829-3AB1BD75B38A}" destId="{9C707A7F-2285-4F0C-8041-59A4509E9C7E}" srcOrd="0" destOrd="0" presId="urn:microsoft.com/office/officeart/2005/8/layout/radial4"/>
    <dgm:cxn modelId="{E72BC095-9FA5-4B2E-9AE7-F53962008FDF}" srcId="{6BDE47C6-9A06-4DCC-AC40-D0C27AC68AE9}" destId="{95667223-0561-4CF3-871F-4893D9E3E669}" srcOrd="1" destOrd="0" parTransId="{9AA94837-BE1F-4033-AB86-3CCD7F32EB76}" sibTransId="{E1121C35-99A1-4EC6-9EE2-F053A9937CD4}"/>
    <dgm:cxn modelId="{71207707-00AA-4F84-97E4-5D5680E743D9}" type="presOf" srcId="{BD990FAE-02D3-4B40-9C27-B9746F6B5B31}" destId="{8ED384F6-9B25-4CFE-9F7A-5D171B419F97}" srcOrd="0" destOrd="0" presId="urn:microsoft.com/office/officeart/2005/8/layout/radial4"/>
    <dgm:cxn modelId="{DBA4ADDE-03A5-4142-866D-53C2B9D69EF0}" srcId="{52FCF4A7-D124-486C-B3DE-19AD3EEC39E0}" destId="{106C6F5D-96F1-4DA8-B200-2EDBE80E3925}" srcOrd="0" destOrd="0" parTransId="{BDD1B4A9-FF84-4C84-8ED0-C36D3D005840}" sibTransId="{30F90877-DAFD-401F-9FC6-C157AFE27F1D}"/>
    <dgm:cxn modelId="{57A53804-A6D2-4170-8918-908D3374CD20}" srcId="{91EB0335-3F97-471E-A829-3AB1BD75B38A}" destId="{6F28F2DA-14D1-40E5-887F-B9E3755FF45C}" srcOrd="1" destOrd="0" parTransId="{D211853F-9B8E-4F75-B75C-BE4F5382F630}" sibTransId="{0988DB6E-3F79-4E14-AD2D-ADFDAB795376}"/>
    <dgm:cxn modelId="{37C4523F-CF26-4692-84B8-762547793A4D}" type="presOf" srcId="{94F54128-E5C0-4CE1-B31F-203581D14899}" destId="{E2EE87CD-DA20-4590-8BB0-DD6431462EAE}" srcOrd="0" destOrd="0" presId="urn:microsoft.com/office/officeart/2005/8/layout/radial4"/>
    <dgm:cxn modelId="{F9403E7E-1B63-44E0-9E84-354058F1FC35}" srcId="{91EB0335-3F97-471E-A829-3AB1BD75B38A}" destId="{83638862-7186-48FD-9371-B680F4BCA1A8}" srcOrd="3" destOrd="0" parTransId="{EF77203F-17F2-47BA-A470-BE004E3FBFB6}" sibTransId="{61C9827D-CC0A-48CA-9FDD-A0EBD307840A}"/>
    <dgm:cxn modelId="{C8C03A26-DC5E-456C-8444-9AD4301AF578}" srcId="{91EB0335-3F97-471E-A829-3AB1BD75B38A}" destId="{6BDE47C6-9A06-4DCC-AC40-D0C27AC68AE9}" srcOrd="0" destOrd="0" parTransId="{12196E93-B2B0-40B5-B313-99042C2F1912}" sibTransId="{A28C670C-0E67-4E2D-B51D-FEF8833FAAB9}"/>
    <dgm:cxn modelId="{0FFE366D-633A-4FA4-8A3D-5A979EDB9DC2}" type="presOf" srcId="{6BDE47C6-9A06-4DCC-AC40-D0C27AC68AE9}" destId="{7D12BA3B-CE87-40DF-B332-47F07B5AF12D}" srcOrd="0" destOrd="0" presId="urn:microsoft.com/office/officeart/2005/8/layout/radial4"/>
    <dgm:cxn modelId="{9E34EA38-34D9-4A96-A3E2-AB883EB6E867}" type="presOf" srcId="{95667223-0561-4CF3-871F-4893D9E3E669}" destId="{010C6F57-4F05-43CB-BDFA-651D1CD0F752}" srcOrd="0" destOrd="0" presId="urn:microsoft.com/office/officeart/2005/8/layout/radial4"/>
    <dgm:cxn modelId="{352D0F60-1E90-490B-928A-FCA112FE7903}" srcId="{6BDE47C6-9A06-4DCC-AC40-D0C27AC68AE9}" destId="{9ABBB5B2-B5F0-40BA-9492-BD8B49E3DA1D}" srcOrd="0" destOrd="0" parTransId="{1A8912F7-8B44-4EA9-9BE6-A2FB36CBFF5E}" sibTransId="{5E875C76-3842-487F-998F-6957DB98656E}"/>
    <dgm:cxn modelId="{42AA996C-457E-443B-9DBC-0B59DB723B33}" srcId="{91EB0335-3F97-471E-A829-3AB1BD75B38A}" destId="{21756DEF-9789-4215-84BD-0128AC6C2A15}" srcOrd="2" destOrd="0" parTransId="{AB39BE85-68AC-477E-9FC3-AC52F3B77245}" sibTransId="{55074BA1-A51B-4C1D-9C7A-D9445A85D516}"/>
    <dgm:cxn modelId="{AD85F573-7E5A-42DC-90D3-662695760964}" type="presParOf" srcId="{9C707A7F-2285-4F0C-8041-59A4509E9C7E}" destId="{7D12BA3B-CE87-40DF-B332-47F07B5AF12D}" srcOrd="0" destOrd="0" presId="urn:microsoft.com/office/officeart/2005/8/layout/radial4"/>
    <dgm:cxn modelId="{4539C373-3A1F-4B43-8F84-48BDA90E5858}" type="presParOf" srcId="{9C707A7F-2285-4F0C-8041-59A4509E9C7E}" destId="{9962ACA3-DE0E-4CDB-AD7A-5E44C36F8B81}" srcOrd="1" destOrd="0" presId="urn:microsoft.com/office/officeart/2005/8/layout/radial4"/>
    <dgm:cxn modelId="{1A17C165-4A62-413F-A39F-61C7B0BDAD1F}" type="presParOf" srcId="{9C707A7F-2285-4F0C-8041-59A4509E9C7E}" destId="{12EF4560-C9AF-4E40-A432-A89B75EF33B1}" srcOrd="2" destOrd="0" presId="urn:microsoft.com/office/officeart/2005/8/layout/radial4"/>
    <dgm:cxn modelId="{E7916D39-FAB3-41D6-BE8C-25C0CCE7ECFE}" type="presParOf" srcId="{9C707A7F-2285-4F0C-8041-59A4509E9C7E}" destId="{ABEFFB36-114B-41F0-8A4B-EF14FE595A2B}" srcOrd="3" destOrd="0" presId="urn:microsoft.com/office/officeart/2005/8/layout/radial4"/>
    <dgm:cxn modelId="{9403E120-2B34-4675-A9DA-E5F3E28517D0}" type="presParOf" srcId="{9C707A7F-2285-4F0C-8041-59A4509E9C7E}" destId="{010C6F57-4F05-43CB-BDFA-651D1CD0F752}" srcOrd="4" destOrd="0" presId="urn:microsoft.com/office/officeart/2005/8/layout/radial4"/>
    <dgm:cxn modelId="{A61B1961-4E64-4A79-93B8-F44F3C0F9325}" type="presParOf" srcId="{9C707A7F-2285-4F0C-8041-59A4509E9C7E}" destId="{8ED384F6-9B25-4CFE-9F7A-5D171B419F97}" srcOrd="5" destOrd="0" presId="urn:microsoft.com/office/officeart/2005/8/layout/radial4"/>
    <dgm:cxn modelId="{1E68FD06-1753-45D4-8C9E-0A97D741DB59}" type="presParOf" srcId="{9C707A7F-2285-4F0C-8041-59A4509E9C7E}" destId="{79EA016D-8FDF-4A47-96F4-5A973F0F1CB6}" srcOrd="6" destOrd="0" presId="urn:microsoft.com/office/officeart/2005/8/layout/radial4"/>
    <dgm:cxn modelId="{47E31662-8103-4E57-BEFE-4B93A83F60BF}" type="presParOf" srcId="{9C707A7F-2285-4F0C-8041-59A4509E9C7E}" destId="{2885CA5F-E0B1-44EC-A555-8F5B996B7741}" srcOrd="7" destOrd="0" presId="urn:microsoft.com/office/officeart/2005/8/layout/radial4"/>
    <dgm:cxn modelId="{0363FAD1-DEBA-4E98-B740-7553DEEB4210}" type="presParOf" srcId="{9C707A7F-2285-4F0C-8041-59A4509E9C7E}" destId="{3E198D64-4612-4992-8BE0-B02309BA3F97}" srcOrd="8" destOrd="0" presId="urn:microsoft.com/office/officeart/2005/8/layout/radial4"/>
    <dgm:cxn modelId="{F054E6DE-F13A-4E9C-817E-A069E5E10FEC}" type="presParOf" srcId="{9C707A7F-2285-4F0C-8041-59A4509E9C7E}" destId="{C8AA6463-7E07-4FCA-B625-7EC9C4A24F3C}" srcOrd="9" destOrd="0" presId="urn:microsoft.com/office/officeart/2005/8/layout/radial4"/>
    <dgm:cxn modelId="{F92AD1ED-0EC7-47FA-9A87-BC17F9C139CD}" type="presParOf" srcId="{9C707A7F-2285-4F0C-8041-59A4509E9C7E}" destId="{E2EE87CD-DA20-4590-8BB0-DD6431462EA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AC6E4-DD12-4FAE-ACC4-8CCE87E4F3B8}">
      <dsp:nvSpPr>
        <dsp:cNvPr id="0" name=""/>
        <dsp:cNvSpPr/>
      </dsp:nvSpPr>
      <dsp:spPr>
        <a:xfrm>
          <a:off x="2790835" y="496"/>
          <a:ext cx="4186254" cy="1934765"/>
        </a:xfrm>
        <a:prstGeom prst="rightArrow">
          <a:avLst>
            <a:gd name="adj1" fmla="val 75000"/>
            <a:gd name="adj2" fmla="val 50000"/>
          </a:avLst>
        </a:prstGeom>
        <a:solidFill>
          <a:schemeClr val="tx1">
            <a:lumMod val="65000"/>
            <a:lumOff val="35000"/>
            <a:alpha val="9000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en-IN" sz="3500" kern="1200" dirty="0">
              <a:solidFill>
                <a:schemeClr val="bg1"/>
              </a:solidFill>
            </a:rPr>
            <a:t>Current assets</a:t>
          </a:r>
          <a:endParaRPr lang="en-US" sz="3500" kern="1200" dirty="0">
            <a:solidFill>
              <a:schemeClr val="bg1"/>
            </a:solidFill>
          </a:endParaRPr>
        </a:p>
        <a:p>
          <a:pPr marL="285750" lvl="1" indent="-285750" algn="l" defTabSz="1555750">
            <a:lnSpc>
              <a:spcPct val="90000"/>
            </a:lnSpc>
            <a:spcBef>
              <a:spcPct val="0"/>
            </a:spcBef>
            <a:spcAft>
              <a:spcPct val="15000"/>
            </a:spcAft>
            <a:buChar char="••"/>
          </a:pPr>
          <a:r>
            <a:rPr lang="en-IN" sz="3500" kern="1200" dirty="0">
              <a:solidFill>
                <a:schemeClr val="bg1"/>
              </a:solidFill>
            </a:rPr>
            <a:t>Current liabilities</a:t>
          </a:r>
          <a:endParaRPr lang="en-US" sz="3500" kern="1200" dirty="0">
            <a:solidFill>
              <a:schemeClr val="bg1"/>
            </a:solidFill>
          </a:endParaRPr>
        </a:p>
      </dsp:txBody>
      <dsp:txXfrm>
        <a:off x="2790835" y="242342"/>
        <a:ext cx="3460717" cy="1451073"/>
      </dsp:txXfrm>
    </dsp:sp>
    <dsp:sp modelId="{E69B57A1-A206-46E4-8C24-20670B5F30EC}">
      <dsp:nvSpPr>
        <dsp:cNvPr id="0" name=""/>
        <dsp:cNvSpPr/>
      </dsp:nvSpPr>
      <dsp:spPr>
        <a:xfrm>
          <a:off x="0" y="496"/>
          <a:ext cx="2790836" cy="1934765"/>
        </a:xfrm>
        <a:prstGeom prst="roundRect">
          <a:avLst/>
        </a:prstGeom>
        <a:solidFill>
          <a:srgbClr val="FF99CC"/>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IN" sz="4000" kern="1200" dirty="0">
              <a:solidFill>
                <a:srgbClr val="FF3399"/>
              </a:solidFill>
              <a:latin typeface="Algerian" pitchFamily="82" charset="0"/>
            </a:rPr>
            <a:t>CURRENT RATIO</a:t>
          </a:r>
          <a:endParaRPr lang="en-US" sz="4000" kern="1200" dirty="0">
            <a:solidFill>
              <a:srgbClr val="FF3399"/>
            </a:solidFill>
            <a:latin typeface="Algerian" pitchFamily="82" charset="0"/>
          </a:endParaRPr>
        </a:p>
      </dsp:txBody>
      <dsp:txXfrm>
        <a:off x="94447" y="94943"/>
        <a:ext cx="2601942" cy="1745871"/>
      </dsp:txXfrm>
    </dsp:sp>
    <dsp:sp modelId="{88CD40CD-66AC-47EF-8178-19564FA85DF7}">
      <dsp:nvSpPr>
        <dsp:cNvPr id="0" name=""/>
        <dsp:cNvSpPr/>
      </dsp:nvSpPr>
      <dsp:spPr>
        <a:xfrm>
          <a:off x="2790835" y="2128738"/>
          <a:ext cx="4186254" cy="1934765"/>
        </a:xfrm>
        <a:prstGeom prst="rightArrow">
          <a:avLst>
            <a:gd name="adj1" fmla="val 75000"/>
            <a:gd name="adj2" fmla="val 50000"/>
          </a:avLst>
        </a:prstGeom>
        <a:solidFill>
          <a:schemeClr val="tx1">
            <a:lumMod val="65000"/>
            <a:lumOff val="35000"/>
            <a:alpha val="9000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IN" sz="2400" kern="1200" dirty="0">
              <a:solidFill>
                <a:schemeClr val="bg1"/>
              </a:solidFill>
            </a:rPr>
            <a:t>Liquid  or Quick Assets</a:t>
          </a:r>
          <a:endParaRPr lang="en-US" sz="2400" kern="1200" dirty="0">
            <a:solidFill>
              <a:schemeClr val="bg1"/>
            </a:solidFill>
          </a:endParaRPr>
        </a:p>
        <a:p>
          <a:pPr marL="57150" lvl="1" indent="-57150" algn="l" defTabSz="355600">
            <a:lnSpc>
              <a:spcPct val="90000"/>
            </a:lnSpc>
            <a:spcBef>
              <a:spcPct val="0"/>
            </a:spcBef>
            <a:spcAft>
              <a:spcPct val="15000"/>
            </a:spcAft>
            <a:buChar char="••"/>
          </a:pPr>
          <a:endParaRPr lang="en-US" sz="800" kern="1200" dirty="0">
            <a:solidFill>
              <a:schemeClr val="bg1"/>
            </a:solidFill>
          </a:endParaRPr>
        </a:p>
        <a:p>
          <a:pPr marL="228600" lvl="1" indent="-228600" algn="l" defTabSz="1066800">
            <a:lnSpc>
              <a:spcPct val="90000"/>
            </a:lnSpc>
            <a:spcBef>
              <a:spcPct val="0"/>
            </a:spcBef>
            <a:spcAft>
              <a:spcPct val="15000"/>
            </a:spcAft>
            <a:buChar char="••"/>
          </a:pPr>
          <a:r>
            <a:rPr lang="en-IN" sz="2400" kern="1200" dirty="0">
              <a:solidFill>
                <a:schemeClr val="bg1"/>
              </a:solidFill>
            </a:rPr>
            <a:t>Current liabilities</a:t>
          </a:r>
          <a:endParaRPr lang="en-US" sz="2400" kern="1200" dirty="0">
            <a:solidFill>
              <a:schemeClr val="bg1"/>
            </a:solidFill>
          </a:endParaRPr>
        </a:p>
      </dsp:txBody>
      <dsp:txXfrm>
        <a:off x="2790835" y="2370584"/>
        <a:ext cx="3460717" cy="1451073"/>
      </dsp:txXfrm>
    </dsp:sp>
    <dsp:sp modelId="{42D77A15-E690-491D-BD22-54EECB79F614}">
      <dsp:nvSpPr>
        <dsp:cNvPr id="0" name=""/>
        <dsp:cNvSpPr/>
      </dsp:nvSpPr>
      <dsp:spPr>
        <a:xfrm>
          <a:off x="0" y="2128738"/>
          <a:ext cx="2790836" cy="1934765"/>
        </a:xfrm>
        <a:prstGeom prst="roundRect">
          <a:avLst/>
        </a:prstGeom>
        <a:solidFill>
          <a:srgbClr val="FF99CC"/>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IN" sz="4000" kern="1200" dirty="0">
              <a:solidFill>
                <a:srgbClr val="FF3399"/>
              </a:solidFill>
              <a:latin typeface="Algerian" pitchFamily="82" charset="0"/>
            </a:rPr>
            <a:t>LIQUID RATIO</a:t>
          </a:r>
          <a:endParaRPr lang="en-US" sz="4000" kern="1200" dirty="0">
            <a:solidFill>
              <a:srgbClr val="FF3399"/>
            </a:solidFill>
            <a:latin typeface="Algerian" pitchFamily="82" charset="0"/>
          </a:endParaRPr>
        </a:p>
      </dsp:txBody>
      <dsp:txXfrm>
        <a:off x="94447" y="2223185"/>
        <a:ext cx="2601942"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7560F8-9B79-4052-89D4-2A0F134439D7}"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560F8-9B79-4052-89D4-2A0F134439D7}"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560F8-9B79-4052-89D4-2A0F134439D7}"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560F8-9B79-4052-89D4-2A0F134439D7}"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560F8-9B79-4052-89D4-2A0F134439D7}"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560F8-9B79-4052-89D4-2A0F134439D7}"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7560F8-9B79-4052-89D4-2A0F134439D7}" type="datetimeFigureOut">
              <a:rPr lang="en-US" smtClean="0"/>
              <a:pPr/>
              <a:t>7/25/2025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560F8-9B79-4052-89D4-2A0F134439D7}" type="datetimeFigureOut">
              <a:rPr lang="en-US" smtClean="0"/>
              <a:pPr/>
              <a:t>7/25/2025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560F8-9B79-4052-89D4-2A0F134439D7}" type="datetimeFigureOut">
              <a:rPr lang="en-US" smtClean="0"/>
              <a:pPr/>
              <a:t>7/25/2025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560F8-9B79-4052-89D4-2A0F134439D7}"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560F8-9B79-4052-89D4-2A0F134439D7}"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663D0-7F6F-468B-8E18-C70BEBF7F9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560F8-9B79-4052-89D4-2A0F134439D7}" type="datetimeFigureOut">
              <a:rPr lang="en-US" smtClean="0"/>
              <a:pPr/>
              <a:t>7/25/2025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663D0-7F6F-468B-8E18-C70BEBF7F9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000099"/>
            </a:solidFill>
          </a:ln>
        </p:spPr>
      </p:pic>
      <p:sp>
        <p:nvSpPr>
          <p:cNvPr id="5" name="Rounded Rectangle 4"/>
          <p:cNvSpPr/>
          <p:nvPr/>
        </p:nvSpPr>
        <p:spPr>
          <a:xfrm>
            <a:off x="1071538" y="357166"/>
            <a:ext cx="6500858" cy="4000528"/>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rgbClr val="FF0000"/>
                </a:solidFill>
                <a:latin typeface="Algerian" pitchFamily="82" charset="0"/>
              </a:rPr>
              <a:t>Accounting RATIOS </a:t>
            </a:r>
            <a:endParaRPr lang="en-US" sz="2800" dirty="0">
              <a:solidFill>
                <a:srgbClr val="FF0000"/>
              </a:solidFill>
              <a:latin typeface="Algerian" pitchFamily="82" charset="0"/>
            </a:endParaRPr>
          </a:p>
        </p:txBody>
      </p:sp>
      <p:pic>
        <p:nvPicPr>
          <p:cNvPr id="6" name="Picture 5" descr="school logo.jpg"/>
          <p:cNvPicPr/>
          <p:nvPr/>
        </p:nvPicPr>
        <p:blipFill>
          <a:blip r:embed="rId3"/>
          <a:srcRect/>
          <a:stretch>
            <a:fillRect/>
          </a:stretch>
        </p:blipFill>
        <p:spPr>
          <a:xfrm>
            <a:off x="1997866" y="764704"/>
            <a:ext cx="5094413" cy="7334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286000" y="714356"/>
            <a:ext cx="4572000" cy="1077218"/>
          </a:xfrm>
          <a:prstGeom prst="rect">
            <a:avLst/>
          </a:prstGeom>
        </p:spPr>
        <p:txBody>
          <a:bodyPr>
            <a:spAutoFit/>
          </a:bodyPr>
          <a:lstStyle/>
          <a:p>
            <a:r>
              <a:rPr lang="en-US" sz="3200" b="1" u="dbl" dirty="0">
                <a:solidFill>
                  <a:srgbClr val="000099"/>
                </a:solidFill>
                <a:latin typeface="Algerian" pitchFamily="82" charset="0"/>
              </a:rPr>
              <a:t>SOLVENCY RATIOS</a:t>
            </a:r>
            <a:r>
              <a:rPr lang="en-US" sz="3200" dirty="0">
                <a:solidFill>
                  <a:srgbClr val="000099"/>
                </a:solidFill>
                <a:latin typeface="Algerian" pitchFamily="82" charset="0"/>
              </a:rPr>
              <a:t/>
            </a:r>
            <a:br>
              <a:rPr lang="en-US" sz="3200" dirty="0">
                <a:solidFill>
                  <a:srgbClr val="000099"/>
                </a:solidFill>
                <a:latin typeface="Algerian" pitchFamily="82" charset="0"/>
              </a:rPr>
            </a:br>
            <a:endParaRPr lang="en-US" sz="3200" dirty="0">
              <a:solidFill>
                <a:srgbClr val="000099"/>
              </a:solidFill>
              <a:latin typeface="Algerian" pitchFamily="82" charset="0"/>
            </a:endParaRPr>
          </a:p>
        </p:txBody>
      </p:sp>
      <p:sp>
        <p:nvSpPr>
          <p:cNvPr id="5" name="Rectangle 4"/>
          <p:cNvSpPr/>
          <p:nvPr/>
        </p:nvSpPr>
        <p:spPr>
          <a:xfrm>
            <a:off x="500034" y="1357298"/>
            <a:ext cx="8072494" cy="3785652"/>
          </a:xfrm>
          <a:prstGeom prst="rect">
            <a:avLst/>
          </a:prstGeom>
        </p:spPr>
        <p:txBody>
          <a:bodyPr wrap="square">
            <a:spAutoFit/>
          </a:bodyPr>
          <a:lstStyle/>
          <a:p>
            <a:r>
              <a:rPr lang="en-US" sz="2400" dirty="0">
                <a:latin typeface="Times New Roman" pitchFamily="18" charset="0"/>
                <a:cs typeface="Times New Roman" pitchFamily="18" charset="0"/>
              </a:rPr>
              <a:t>Solvency ratios are calculated to determine the ability of the business to service its debt. In other words it shows the firms ability to meet its long term obligations. They are expressed in pure form.</a:t>
            </a:r>
          </a:p>
          <a:p>
            <a:r>
              <a:rPr lang="en-US" sz="2400" dirty="0">
                <a:latin typeface="Times New Roman" pitchFamily="18" charset="0"/>
                <a:cs typeface="Times New Roman" pitchFamily="18" charset="0"/>
              </a:rPr>
              <a:t>The Solvency ratios are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1. Debt-Equity Ratio</a:t>
            </a:r>
          </a:p>
          <a:p>
            <a:r>
              <a:rPr lang="en-US" sz="2400" dirty="0">
                <a:latin typeface="Times New Roman" pitchFamily="18" charset="0"/>
                <a:cs typeface="Times New Roman" pitchFamily="18" charset="0"/>
              </a:rPr>
              <a:t>2. Proprietary Ratio</a:t>
            </a:r>
          </a:p>
          <a:p>
            <a:r>
              <a:rPr lang="en-US" sz="2400" dirty="0">
                <a:latin typeface="Times New Roman" pitchFamily="18" charset="0"/>
                <a:cs typeface="Times New Roman" pitchFamily="18" charset="0"/>
              </a:rPr>
              <a:t>3. Total Assets to Debt Ratio</a:t>
            </a:r>
          </a:p>
          <a:p>
            <a:r>
              <a:rPr lang="en-US" sz="2400" dirty="0">
                <a:latin typeface="Times New Roman" pitchFamily="18" charset="0"/>
                <a:cs typeface="Times New Roman" pitchFamily="18" charset="0"/>
              </a:rPr>
              <a:t>4. Interest Coverage Ratio</a:t>
            </a:r>
          </a:p>
        </p:txBody>
      </p:sp>
      <p:graphicFrame>
        <p:nvGraphicFramePr>
          <p:cNvPr id="6" name="Diagram 5"/>
          <p:cNvGraphicFramePr/>
          <p:nvPr>
            <p:extLst>
              <p:ext uri="{D42A27DB-BD31-4B8C-83A1-F6EECF244321}">
                <p14:modId xmlns:p14="http://schemas.microsoft.com/office/powerpoint/2010/main" val="717953468"/>
              </p:ext>
            </p:extLst>
          </p:nvPr>
        </p:nvGraphicFramePr>
        <p:xfrm>
          <a:off x="4214810" y="2643182"/>
          <a:ext cx="4214843" cy="3443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85786" y="642919"/>
            <a:ext cx="5572164" cy="954107"/>
          </a:xfrm>
          <a:prstGeom prst="rect">
            <a:avLst/>
          </a:prstGeom>
        </p:spPr>
        <p:txBody>
          <a:bodyPr wrap="square">
            <a:spAutoFit/>
          </a:bodyPr>
          <a:lstStyle/>
          <a:p>
            <a:r>
              <a:rPr lang="en-US" b="1" dirty="0"/>
              <a:t> </a:t>
            </a:r>
            <a:r>
              <a:rPr lang="en-US" sz="2800" b="1" dirty="0">
                <a:solidFill>
                  <a:srgbClr val="000099"/>
                </a:solidFill>
                <a:latin typeface="Algerian" pitchFamily="82" charset="0"/>
              </a:rPr>
              <a:t>1.   </a:t>
            </a:r>
            <a:r>
              <a:rPr lang="en-US" sz="2800" b="1" u="sng" dirty="0">
                <a:solidFill>
                  <a:srgbClr val="000099"/>
                </a:solidFill>
                <a:latin typeface="Algerian" pitchFamily="82" charset="0"/>
              </a:rPr>
              <a:t>Debt-Equity Ratio</a:t>
            </a:r>
            <a:r>
              <a:rPr lang="en-US" sz="2800" u="sng" dirty="0">
                <a:latin typeface="Algerian" pitchFamily="82" charset="0"/>
              </a:rPr>
              <a:t/>
            </a:r>
            <a:br>
              <a:rPr lang="en-US" sz="2800" u="sng" dirty="0">
                <a:latin typeface="Algerian" pitchFamily="82" charset="0"/>
              </a:rPr>
            </a:br>
            <a:endParaRPr lang="en-US" sz="2800" dirty="0">
              <a:latin typeface="Algerian" pitchFamily="82" charset="0"/>
            </a:endParaRPr>
          </a:p>
        </p:txBody>
      </p:sp>
      <p:pic>
        <p:nvPicPr>
          <p:cNvPr id="1026" name="Picture 2"/>
          <p:cNvPicPr>
            <a:picLocks noChangeAspect="1" noChangeArrowheads="1"/>
          </p:cNvPicPr>
          <p:nvPr/>
        </p:nvPicPr>
        <p:blipFill>
          <a:blip r:embed="rId3"/>
          <a:srcRect/>
          <a:stretch>
            <a:fillRect/>
          </a:stretch>
        </p:blipFill>
        <p:spPr bwMode="auto">
          <a:xfrm>
            <a:off x="1214414" y="1285860"/>
            <a:ext cx="6929486" cy="1857375"/>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2" name="Picture 2"/>
          <p:cNvPicPr>
            <a:picLocks noChangeAspect="1" noChangeArrowheads="1"/>
          </p:cNvPicPr>
          <p:nvPr/>
        </p:nvPicPr>
        <p:blipFill>
          <a:blip r:embed="rId4"/>
          <a:srcRect/>
          <a:stretch>
            <a:fillRect/>
          </a:stretch>
        </p:blipFill>
        <p:spPr bwMode="auto">
          <a:xfrm>
            <a:off x="857224" y="3571876"/>
            <a:ext cx="7643866" cy="1838326"/>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FFFF00"/>
            </a:solidFill>
          </a:ln>
        </p:spPr>
      </p:pic>
      <p:sp>
        <p:nvSpPr>
          <p:cNvPr id="7" name="Flowchart: Punched Tape 6"/>
          <p:cNvSpPr/>
          <p:nvPr/>
        </p:nvSpPr>
        <p:spPr>
          <a:xfrm>
            <a:off x="714348" y="1000108"/>
            <a:ext cx="2643206" cy="804672"/>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n>
                  <a:solidFill>
                    <a:sysClr val="windowText" lastClr="000000"/>
                  </a:solidFill>
                </a:ln>
                <a:solidFill>
                  <a:schemeClr val="bg1"/>
                </a:solidFill>
                <a:latin typeface="Algerian" pitchFamily="82" charset="0"/>
              </a:rPr>
              <a:t>SIGNIFICANCE</a:t>
            </a:r>
            <a:endParaRPr lang="en-US" sz="2400" dirty="0">
              <a:ln>
                <a:solidFill>
                  <a:sysClr val="windowText" lastClr="000000"/>
                </a:solidFill>
              </a:ln>
              <a:solidFill>
                <a:schemeClr val="bg1"/>
              </a:solidFill>
              <a:latin typeface="Algerian" pitchFamily="82" charset="0"/>
            </a:endParaRPr>
          </a:p>
        </p:txBody>
      </p:sp>
      <p:sp>
        <p:nvSpPr>
          <p:cNvPr id="8" name="Flowchart: Punched Tape 7"/>
          <p:cNvSpPr/>
          <p:nvPr/>
        </p:nvSpPr>
        <p:spPr>
          <a:xfrm>
            <a:off x="1071538" y="1214422"/>
            <a:ext cx="7215238" cy="5572164"/>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IN" dirty="0"/>
          </a:p>
          <a:p>
            <a:pPr algn="ctr">
              <a:buFont typeface="Arial" pitchFamily="34" charset="0"/>
              <a:buChar char="•"/>
            </a:pPr>
            <a:endParaRPr lang="en-IN" dirty="0"/>
          </a:p>
          <a:p>
            <a:pPr algn="ctr">
              <a:buClr>
                <a:srgbClr val="7030A0"/>
              </a:buClr>
              <a:buFont typeface="Wingdings" pitchFamily="2" charset="2"/>
              <a:buChar char="Ø"/>
            </a:pPr>
            <a:r>
              <a:rPr lang="en-IN" dirty="0">
                <a:solidFill>
                  <a:schemeClr val="bg1"/>
                </a:solidFill>
                <a:latin typeface="Times New Roman" pitchFamily="18" charset="0"/>
                <a:cs typeface="Times New Roman" pitchFamily="18" charset="0"/>
              </a:rPr>
              <a:t>  The objective of debt to equity ratio is to measure the proportions of external funds and shareholders funds invested in the company. </a:t>
            </a:r>
          </a:p>
          <a:p>
            <a:pPr algn="ctr">
              <a:buFont typeface="Arial" pitchFamily="34" charset="0"/>
              <a:buChar char="•"/>
            </a:pPr>
            <a:endParaRPr lang="en-IN" dirty="0">
              <a:solidFill>
                <a:schemeClr val="bg1"/>
              </a:solidFill>
              <a:latin typeface="Times New Roman" pitchFamily="18" charset="0"/>
              <a:cs typeface="Times New Roman" pitchFamily="18" charset="0"/>
            </a:endParaRPr>
          </a:p>
          <a:p>
            <a:pPr algn="ctr">
              <a:buClr>
                <a:srgbClr val="7030A0"/>
              </a:buClr>
              <a:buFont typeface="Wingdings" pitchFamily="2" charset="2"/>
              <a:buChar char="Ø"/>
            </a:pPr>
            <a:r>
              <a:rPr lang="en-IN" dirty="0">
                <a:solidFill>
                  <a:schemeClr val="bg1"/>
                </a:solidFill>
                <a:latin typeface="Times New Roman" pitchFamily="18" charset="0"/>
                <a:cs typeface="Times New Roman" pitchFamily="18" charset="0"/>
              </a:rPr>
              <a:t>    A high debt to equity means that the firm is depending more on borrowings as to shareholders funds. So lenders are at higher risks and have lower safety.</a:t>
            </a:r>
          </a:p>
          <a:p>
            <a:pPr algn="ctr">
              <a:buFont typeface="Arial" pitchFamily="34" charset="0"/>
              <a:buChar char="•"/>
            </a:pPr>
            <a:endParaRPr lang="en-IN" dirty="0">
              <a:solidFill>
                <a:schemeClr val="bg1"/>
              </a:solidFill>
              <a:latin typeface="Times New Roman" pitchFamily="18" charset="0"/>
              <a:cs typeface="Times New Roman" pitchFamily="18" charset="0"/>
            </a:endParaRPr>
          </a:p>
          <a:p>
            <a:pPr algn="ctr">
              <a:buClr>
                <a:srgbClr val="7030A0"/>
              </a:buClr>
              <a:buFont typeface="Wingdings" pitchFamily="2" charset="2"/>
              <a:buChar char="Ø"/>
            </a:pPr>
            <a:r>
              <a:rPr lang="en-IN" dirty="0">
                <a:solidFill>
                  <a:schemeClr val="bg1"/>
                </a:solidFill>
                <a:latin typeface="Times New Roman" pitchFamily="18" charset="0"/>
                <a:cs typeface="Times New Roman" pitchFamily="18" charset="0"/>
              </a:rPr>
              <a:t>   A low ratio means that the firm is depending more on shareholders funds than borrowings. So lenders are at a lower risk and have higher safety. A low ratio reflects more security.</a:t>
            </a:r>
          </a:p>
          <a:p>
            <a:pPr algn="ctr">
              <a:buFont typeface="Arial" pitchFamily="34" charset="0"/>
              <a:buChar char="•"/>
            </a:pPr>
            <a:endParaRPr lang="en-IN" dirty="0">
              <a:solidFill>
                <a:schemeClr val="bg1"/>
              </a:solidFill>
              <a:latin typeface="Times New Roman" pitchFamily="18" charset="0"/>
              <a:cs typeface="Times New Roman" pitchFamily="18" charset="0"/>
            </a:endParaRPr>
          </a:p>
          <a:p>
            <a:pPr algn="ctr">
              <a:buClr>
                <a:srgbClr val="7030A0"/>
              </a:buClr>
              <a:buFont typeface="Wingdings" pitchFamily="2" charset="2"/>
              <a:buChar char="Ø"/>
            </a:pPr>
            <a:r>
              <a:rPr lang="en-IN" dirty="0">
                <a:solidFill>
                  <a:schemeClr val="bg1"/>
                </a:solidFill>
                <a:latin typeface="Times New Roman" pitchFamily="18" charset="0"/>
                <a:cs typeface="Times New Roman" pitchFamily="18" charset="0"/>
              </a:rPr>
              <a:t>     So it is considered to be safe if debt equity ratio is 2:1.</a:t>
            </a:r>
          </a:p>
          <a:p>
            <a:pPr algn="ctr">
              <a:buFont typeface="Arial" pitchFamily="34" charset="0"/>
              <a:buChar char="•"/>
            </a:pPr>
            <a:endParaRPr lang="en-IN" dirty="0"/>
          </a:p>
          <a:p>
            <a:pPr algn="ctr"/>
            <a:endParaRPr lang="en-US"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3786182" y="428604"/>
            <a:ext cx="4929222" cy="18573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642910" y="642918"/>
            <a:ext cx="4572000" cy="800219"/>
          </a:xfrm>
          <a:prstGeom prst="rect">
            <a:avLst/>
          </a:prstGeom>
        </p:spPr>
        <p:txBody>
          <a:bodyPr>
            <a:spAutoFit/>
          </a:bodyPr>
          <a:lstStyle/>
          <a:p>
            <a:r>
              <a:rPr lang="en-US" sz="2800" b="1" dirty="0">
                <a:solidFill>
                  <a:srgbClr val="000099"/>
                </a:solidFill>
                <a:latin typeface="Algerian" pitchFamily="82" charset="0"/>
              </a:rPr>
              <a:t>2.   </a:t>
            </a:r>
            <a:r>
              <a:rPr lang="en-US" sz="2800" b="1" u="sng" dirty="0">
                <a:solidFill>
                  <a:srgbClr val="000099"/>
                </a:solidFill>
                <a:latin typeface="Algerian" pitchFamily="82" charset="0"/>
              </a:rPr>
              <a:t>Proprietary Ratio</a:t>
            </a:r>
            <a:r>
              <a:rPr lang="en-US" u="sng" dirty="0"/>
              <a:t/>
            </a:r>
            <a:br>
              <a:rPr lang="en-US" u="sng" dirty="0"/>
            </a:br>
            <a:endParaRPr lang="en-US" dirty="0"/>
          </a:p>
        </p:txBody>
      </p:sp>
      <p:pic>
        <p:nvPicPr>
          <p:cNvPr id="2050" name="Picture 2"/>
          <p:cNvPicPr>
            <a:picLocks noChangeAspect="1" noChangeArrowheads="1"/>
          </p:cNvPicPr>
          <p:nvPr/>
        </p:nvPicPr>
        <p:blipFill>
          <a:blip r:embed="rId3"/>
          <a:srcRect/>
          <a:stretch>
            <a:fillRect/>
          </a:stretch>
        </p:blipFill>
        <p:spPr bwMode="auto">
          <a:xfrm>
            <a:off x="785786" y="1785926"/>
            <a:ext cx="6643734" cy="192882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6" name="TextBox 5"/>
          <p:cNvSpPr txBox="1"/>
          <p:nvPr/>
        </p:nvSpPr>
        <p:spPr>
          <a:xfrm>
            <a:off x="714348" y="4100460"/>
            <a:ext cx="7625806" cy="400110"/>
          </a:xfrm>
          <a:prstGeom prst="rect">
            <a:avLst/>
          </a:prstGeom>
          <a:noFill/>
        </p:spPr>
        <p:txBody>
          <a:bodyPr wrap="none" rtlCol="0">
            <a:spAutoFit/>
          </a:bodyPr>
          <a:lstStyle/>
          <a:p>
            <a:r>
              <a:rPr lang="en-IN" sz="2000" i="1" dirty="0">
                <a:solidFill>
                  <a:srgbClr val="000099"/>
                </a:solidFill>
                <a:latin typeface="Bahnschrift" pitchFamily="34" charset="0"/>
              </a:rPr>
              <a:t>Proprietory Ratio may be expressed either as ‘pure’ or ‘percentage’</a:t>
            </a:r>
            <a:endParaRPr lang="en-US" sz="2000" i="1" dirty="0">
              <a:solidFill>
                <a:srgbClr val="000099"/>
              </a:solidFill>
              <a:latin typeface="Bahnschrift" pitchFamily="34" charset="0"/>
            </a:endParaRPr>
          </a:p>
        </p:txBody>
      </p:sp>
      <p:sp>
        <p:nvSpPr>
          <p:cNvPr id="7" name="TextBox 6"/>
          <p:cNvSpPr txBox="1"/>
          <p:nvPr/>
        </p:nvSpPr>
        <p:spPr>
          <a:xfrm>
            <a:off x="1000100" y="4572008"/>
            <a:ext cx="6643734" cy="461665"/>
          </a:xfrm>
          <a:prstGeom prst="rect">
            <a:avLst/>
          </a:prstGeom>
          <a:noFill/>
        </p:spPr>
        <p:txBody>
          <a:bodyPr wrap="square" rtlCol="0">
            <a:spAutoFit/>
          </a:bodyPr>
          <a:lstStyle/>
          <a:p>
            <a:r>
              <a:rPr lang="en-US" sz="2400" dirty="0"/>
              <a:t>Capital employed = Total Assets – Current Liabilities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428596" y="785794"/>
            <a:ext cx="8143932" cy="6555641"/>
          </a:xfrm>
          <a:prstGeom prst="rect">
            <a:avLst/>
          </a:prstGeom>
          <a:noFill/>
        </p:spPr>
        <p:txBody>
          <a:bodyPr wrap="square" rtlCol="0">
            <a:spAutoFit/>
          </a:bodyPr>
          <a:lstStyle/>
          <a:p>
            <a:r>
              <a:rPr lang="en-IN" b="1" dirty="0">
                <a:solidFill>
                  <a:srgbClr val="FFFF00"/>
                </a:solidFill>
                <a:latin typeface="Times New Roman" pitchFamily="18" charset="0"/>
                <a:cs typeface="Times New Roman" pitchFamily="18" charset="0"/>
              </a:rPr>
              <a:t>         FORMULAES TO CALCULATE </a:t>
            </a:r>
            <a:r>
              <a:rPr lang="en-IN" sz="2800" b="1" u="sng" dirty="0">
                <a:solidFill>
                  <a:srgbClr val="FFFF00"/>
                </a:solidFill>
                <a:latin typeface="Times New Roman" pitchFamily="18" charset="0"/>
                <a:cs typeface="Times New Roman" pitchFamily="18" charset="0"/>
              </a:rPr>
              <a:t>SHARE HOLDER FUND</a:t>
            </a:r>
            <a:endParaRPr lang="en-IN" b="1" u="sng" dirty="0">
              <a:solidFill>
                <a:srgbClr val="FFFF00"/>
              </a:solidFill>
              <a:latin typeface="Times New Roman" pitchFamily="18" charset="0"/>
              <a:cs typeface="Times New Roman" pitchFamily="18" charset="0"/>
            </a:endParaRPr>
          </a:p>
          <a:p>
            <a:endParaRPr lang="en-IN" dirty="0">
              <a:solidFill>
                <a:srgbClr val="FFFF00"/>
              </a:solidFill>
              <a:latin typeface="Times New Roman" pitchFamily="18" charset="0"/>
              <a:cs typeface="Times New Roman" pitchFamily="18" charset="0"/>
            </a:endParaRPr>
          </a:p>
          <a:p>
            <a:pPr marL="400050" indent="-400050">
              <a:buAutoNum type="romanUcParenR"/>
            </a:pPr>
            <a:r>
              <a:rPr lang="en-IN" u="sng" dirty="0">
                <a:solidFill>
                  <a:srgbClr val="FFFF00"/>
                </a:solidFill>
                <a:latin typeface="Times New Roman" pitchFamily="18" charset="0"/>
                <a:cs typeface="Times New Roman" pitchFamily="18" charset="0"/>
              </a:rPr>
              <a:t>LIABILITIES APPROACH</a:t>
            </a:r>
            <a:r>
              <a:rPr lang="en-IN" b="1" i="1" dirty="0">
                <a:solidFill>
                  <a:srgbClr val="FFFF00"/>
                </a:solidFill>
                <a:latin typeface="Times New Roman" pitchFamily="18" charset="0"/>
                <a:cs typeface="Times New Roman" pitchFamily="18" charset="0"/>
              </a:rPr>
              <a:t>:      </a:t>
            </a:r>
            <a:r>
              <a:rPr lang="en-IN" b="1" i="1" dirty="0">
                <a:solidFill>
                  <a:srgbClr val="000099"/>
                </a:solidFill>
                <a:latin typeface="Times New Roman" pitchFamily="18" charset="0"/>
                <a:cs typeface="Times New Roman" pitchFamily="18" charset="0"/>
              </a:rPr>
              <a:t>Share capital + Reserves &amp; Surplus</a:t>
            </a:r>
          </a:p>
          <a:p>
            <a:pPr marL="400050" indent="-400050"/>
            <a:endParaRPr lang="en-IN" dirty="0">
              <a:solidFill>
                <a:srgbClr val="FFFF00"/>
              </a:solidFill>
              <a:latin typeface="Times New Roman" pitchFamily="18" charset="0"/>
              <a:cs typeface="Times New Roman" pitchFamily="18" charset="0"/>
            </a:endParaRPr>
          </a:p>
          <a:p>
            <a:pPr marL="400050" indent="-400050"/>
            <a:r>
              <a:rPr lang="en-IN" dirty="0">
                <a:solidFill>
                  <a:srgbClr val="FFFF00"/>
                </a:solidFill>
                <a:latin typeface="Times New Roman" pitchFamily="18" charset="0"/>
                <a:cs typeface="Times New Roman" pitchFamily="18" charset="0"/>
              </a:rPr>
              <a:t>II)    </a:t>
            </a:r>
            <a:r>
              <a:rPr lang="en-IN" u="sng" dirty="0">
                <a:solidFill>
                  <a:srgbClr val="FFFF00"/>
                </a:solidFill>
                <a:latin typeface="Times New Roman" pitchFamily="18" charset="0"/>
                <a:cs typeface="Times New Roman" pitchFamily="18" charset="0"/>
              </a:rPr>
              <a:t>ASSETS APPROACH </a:t>
            </a:r>
            <a:r>
              <a:rPr lang="en-IN" dirty="0">
                <a:solidFill>
                  <a:srgbClr val="FFFF00"/>
                </a:solidFill>
                <a:latin typeface="Times New Roman" pitchFamily="18" charset="0"/>
                <a:cs typeface="Times New Roman" pitchFamily="18" charset="0"/>
              </a:rPr>
              <a:t>: </a:t>
            </a:r>
          </a:p>
          <a:p>
            <a:pPr marL="400050" indent="-400050"/>
            <a:r>
              <a:rPr lang="en-IN" dirty="0">
                <a:solidFill>
                  <a:srgbClr val="000099"/>
                </a:solidFill>
                <a:latin typeface="Times New Roman" pitchFamily="18" charset="0"/>
                <a:cs typeface="Times New Roman" pitchFamily="18" charset="0"/>
              </a:rPr>
              <a:t>            </a:t>
            </a:r>
            <a:r>
              <a:rPr lang="en-IN" i="1" dirty="0">
                <a:solidFill>
                  <a:srgbClr val="000099"/>
                </a:solidFill>
                <a:latin typeface="Times New Roman" pitchFamily="18" charset="0"/>
                <a:cs typeface="Times New Roman" pitchFamily="18" charset="0"/>
              </a:rPr>
              <a:t> </a:t>
            </a:r>
            <a:r>
              <a:rPr lang="en-IN" b="1" i="1" dirty="0">
                <a:solidFill>
                  <a:srgbClr val="000099"/>
                </a:solidFill>
                <a:latin typeface="Times New Roman" pitchFamily="18" charset="0"/>
                <a:cs typeface="Times New Roman" pitchFamily="18" charset="0"/>
              </a:rPr>
              <a:t>Non current assets + Working capital ( CA –CL) – Non current liabilities</a:t>
            </a:r>
          </a:p>
          <a:p>
            <a:pPr marL="400050" indent="-400050"/>
            <a:r>
              <a:rPr lang="en-IN" b="1" i="1" dirty="0">
                <a:solidFill>
                  <a:srgbClr val="000099"/>
                </a:solidFill>
                <a:latin typeface="Times New Roman" pitchFamily="18" charset="0"/>
                <a:cs typeface="Times New Roman" pitchFamily="18" charset="0"/>
              </a:rPr>
              <a:t>  </a:t>
            </a:r>
          </a:p>
          <a:p>
            <a:pPr marL="400050" indent="-400050">
              <a:buClr>
                <a:srgbClr val="FFFF00"/>
              </a:buClr>
              <a:buFont typeface="Wingdings" pitchFamily="2" charset="2"/>
              <a:buChar char="§"/>
            </a:pPr>
            <a:r>
              <a:rPr lang="en-IN" b="1" i="1" dirty="0">
                <a:solidFill>
                  <a:schemeClr val="accent2">
                    <a:lumMod val="50000"/>
                  </a:schemeClr>
                </a:solidFill>
                <a:latin typeface="Times New Roman" pitchFamily="18" charset="0"/>
                <a:cs typeface="Times New Roman" pitchFamily="18" charset="0"/>
              </a:rPr>
              <a:t> </a:t>
            </a:r>
            <a:r>
              <a:rPr lang="en-IN" b="1" i="1" dirty="0">
                <a:solidFill>
                  <a:srgbClr val="FFFF00"/>
                </a:solidFill>
                <a:latin typeface="Times New Roman" pitchFamily="18" charset="0"/>
                <a:cs typeface="Times New Roman" pitchFamily="18" charset="0"/>
              </a:rPr>
              <a:t>Non current assets  </a:t>
            </a:r>
            <a:r>
              <a:rPr lang="en-IN" b="1" i="1" dirty="0">
                <a:solidFill>
                  <a:srgbClr val="000099"/>
                </a:solidFill>
                <a:latin typeface="Times New Roman" pitchFamily="18" charset="0"/>
                <a:cs typeface="Times New Roman" pitchFamily="18" charset="0"/>
              </a:rPr>
              <a:t>=  Tangible fixed assets  + Intangible assets + Non current investments + Long term loans &amp; advances</a:t>
            </a: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buFont typeface="Wingdings" pitchFamily="2" charset="2"/>
              <a:buChar char="§"/>
            </a:pPr>
            <a:r>
              <a:rPr lang="en-IN" b="1" i="1" dirty="0">
                <a:solidFill>
                  <a:srgbClr val="FFFF00"/>
                </a:solidFill>
                <a:latin typeface="Times New Roman" pitchFamily="18" charset="0"/>
                <a:cs typeface="Times New Roman" pitchFamily="18" charset="0"/>
              </a:rPr>
              <a:t>Current assets = </a:t>
            </a:r>
            <a:r>
              <a:rPr lang="en-IN" b="1" i="1" dirty="0">
                <a:solidFill>
                  <a:srgbClr val="000099"/>
                </a:solidFill>
                <a:latin typeface="Times New Roman" pitchFamily="18" charset="0"/>
                <a:cs typeface="Times New Roman" pitchFamily="18" charset="0"/>
              </a:rPr>
              <a:t>Current investments + Inventories +Trade receivables + Cash &amp; cash equivalents + Short term loans &amp; advances + Other current assets</a:t>
            </a: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buFont typeface="Wingdings" pitchFamily="2" charset="2"/>
              <a:buChar char="§"/>
            </a:pPr>
            <a:r>
              <a:rPr lang="en-IN" b="1" i="1" dirty="0">
                <a:solidFill>
                  <a:srgbClr val="FFFF00"/>
                </a:solidFill>
                <a:latin typeface="Times New Roman" pitchFamily="18" charset="0"/>
                <a:cs typeface="Times New Roman" pitchFamily="18" charset="0"/>
              </a:rPr>
              <a:t>Current liabilities = </a:t>
            </a:r>
            <a:r>
              <a:rPr lang="en-IN" b="1" i="1" dirty="0">
                <a:solidFill>
                  <a:srgbClr val="000099"/>
                </a:solidFill>
                <a:latin typeface="Times New Roman" pitchFamily="18" charset="0"/>
                <a:cs typeface="Times New Roman" pitchFamily="18" charset="0"/>
              </a:rPr>
              <a:t>Short term borrowings + Trade payables + Other current liabilities + Short term provisions</a:t>
            </a: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buFont typeface="Wingdings" pitchFamily="2" charset="2"/>
              <a:buChar char="§"/>
            </a:pPr>
            <a:r>
              <a:rPr lang="en-IN" b="1" i="1" dirty="0">
                <a:solidFill>
                  <a:srgbClr val="FFFF00"/>
                </a:solidFill>
                <a:latin typeface="Times New Roman" pitchFamily="18" charset="0"/>
                <a:cs typeface="Times New Roman" pitchFamily="18" charset="0"/>
              </a:rPr>
              <a:t>Non current liabilities =  </a:t>
            </a:r>
            <a:r>
              <a:rPr lang="en-IN" b="1" i="1" dirty="0">
                <a:solidFill>
                  <a:srgbClr val="000099"/>
                </a:solidFill>
                <a:latin typeface="Times New Roman" pitchFamily="18" charset="0"/>
                <a:cs typeface="Times New Roman" pitchFamily="18" charset="0"/>
              </a:rPr>
              <a:t>Long term borrowing s + Long term provisions</a:t>
            </a: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endParaRPr lang="en-IN" b="1" i="1" dirty="0">
              <a:solidFill>
                <a:schemeClr val="accent2">
                  <a:lumMod val="50000"/>
                </a:schemeClr>
              </a:solidFill>
              <a:latin typeface="Times New Roman" pitchFamily="18" charset="0"/>
              <a:cs typeface="Times New Roman" pitchFamily="18" charset="0"/>
            </a:endParaRPr>
          </a:p>
          <a:p>
            <a:pPr marL="400050" indent="-400050"/>
            <a:endParaRPr lang="en-IN" b="1" i="1" dirty="0">
              <a:solidFill>
                <a:schemeClr val="accent2">
                  <a:lumMod val="50000"/>
                </a:schemeClr>
              </a:solidFill>
              <a:latin typeface="Times New Roman" pitchFamily="18" charset="0"/>
              <a:cs typeface="Times New Roman" pitchFamily="18" charset="0"/>
            </a:endParaRPr>
          </a:p>
          <a:p>
            <a:pPr marL="400050" indent="-400050"/>
            <a:endParaRPr lang="en-US" b="1" i="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Punched Tape 2"/>
          <p:cNvSpPr/>
          <p:nvPr/>
        </p:nvSpPr>
        <p:spPr>
          <a:xfrm>
            <a:off x="714348" y="552626"/>
            <a:ext cx="2643206" cy="804672"/>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n>
                  <a:solidFill>
                    <a:sysClr val="windowText" lastClr="000000"/>
                  </a:solidFill>
                </a:ln>
                <a:solidFill>
                  <a:schemeClr val="bg1"/>
                </a:solidFill>
                <a:latin typeface="Algerian" pitchFamily="82" charset="0"/>
              </a:rPr>
              <a:t>SIGNIFICANCE</a:t>
            </a:r>
            <a:endParaRPr lang="en-US" sz="2400" dirty="0">
              <a:ln>
                <a:solidFill>
                  <a:sysClr val="windowText" lastClr="000000"/>
                </a:solidFill>
              </a:ln>
              <a:solidFill>
                <a:schemeClr val="bg1"/>
              </a:solidFill>
              <a:latin typeface="Algerian" pitchFamily="82" charset="0"/>
            </a:endParaRPr>
          </a:p>
        </p:txBody>
      </p:sp>
      <p:sp>
        <p:nvSpPr>
          <p:cNvPr id="5" name="Flowchart: Punched Tape 4"/>
          <p:cNvSpPr/>
          <p:nvPr/>
        </p:nvSpPr>
        <p:spPr>
          <a:xfrm>
            <a:off x="1071538" y="714356"/>
            <a:ext cx="7215238" cy="5572164"/>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00"/>
              </a:buClr>
              <a:buFont typeface="Wingdings" pitchFamily="2" charset="2"/>
              <a:buChar char="Ø"/>
            </a:pPr>
            <a:r>
              <a:rPr lang="en-IN" sz="2000" dirty="0">
                <a:solidFill>
                  <a:schemeClr val="bg1"/>
                </a:solidFill>
                <a:latin typeface="Times New Roman" pitchFamily="18" charset="0"/>
                <a:cs typeface="Times New Roman" pitchFamily="18" charset="0"/>
              </a:rPr>
              <a:t>  The objective of this ratio is to measure the proportion of total assets financed by proprietors  funds.</a:t>
            </a:r>
          </a:p>
          <a:p>
            <a:pPr algn="ctr"/>
            <a:endParaRPr lang="en-IN" sz="2000" dirty="0">
              <a:solidFill>
                <a:schemeClr val="bg1"/>
              </a:solidFill>
              <a:latin typeface="Times New Roman" pitchFamily="18" charset="0"/>
              <a:cs typeface="Times New Roman" pitchFamily="18" charset="0"/>
            </a:endParaRPr>
          </a:p>
          <a:p>
            <a:pPr algn="ctr">
              <a:buClr>
                <a:srgbClr val="FFFF00"/>
              </a:buClr>
              <a:buFont typeface="Wingdings" pitchFamily="2" charset="2"/>
              <a:buChar char="Ø"/>
            </a:pPr>
            <a:r>
              <a:rPr lang="en-IN" sz="2000" dirty="0">
                <a:solidFill>
                  <a:schemeClr val="bg1"/>
                </a:solidFill>
                <a:latin typeface="Times New Roman" pitchFamily="18" charset="0"/>
                <a:cs typeface="Times New Roman" pitchFamily="18" charset="0"/>
              </a:rPr>
              <a:t>   A high ratio means adequate safety for unsecured lenders and creditors</a:t>
            </a:r>
          </a:p>
          <a:p>
            <a:pPr algn="ctr"/>
            <a:r>
              <a:rPr lang="en-IN" sz="2000" dirty="0">
                <a:solidFill>
                  <a:schemeClr val="bg1"/>
                </a:solidFill>
                <a:latin typeface="Times New Roman" pitchFamily="18" charset="0"/>
                <a:cs typeface="Times New Roman" pitchFamily="18" charset="0"/>
              </a:rPr>
              <a:t>It also means improper mix of proprietors funds and loan funds, which results in low return on investment.</a:t>
            </a:r>
          </a:p>
          <a:p>
            <a:pPr algn="ctr"/>
            <a:endParaRPr lang="en-IN" sz="2000" dirty="0">
              <a:solidFill>
                <a:schemeClr val="bg1"/>
              </a:solidFill>
              <a:latin typeface="Times New Roman" pitchFamily="18" charset="0"/>
              <a:cs typeface="Times New Roman" pitchFamily="18" charset="0"/>
            </a:endParaRPr>
          </a:p>
          <a:p>
            <a:pPr algn="ctr">
              <a:buClr>
                <a:srgbClr val="FFFF00"/>
              </a:buClr>
              <a:buFont typeface="Wingdings" pitchFamily="2" charset="2"/>
              <a:buChar char="Ø"/>
            </a:pPr>
            <a:r>
              <a:rPr lang="en-IN" sz="2000" dirty="0">
                <a:solidFill>
                  <a:schemeClr val="bg1"/>
                </a:solidFill>
                <a:latin typeface="Times New Roman" pitchFamily="18" charset="0"/>
                <a:cs typeface="Times New Roman" pitchFamily="18" charset="0"/>
              </a:rPr>
              <a:t>     A low ratio indicates greater risk to unsecured lenders and creditors and the firm getting benefit of trading on equity.</a:t>
            </a:r>
            <a:endParaRPr lang="en-US" sz="2000" dirty="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214414" y="714356"/>
            <a:ext cx="5643586" cy="830997"/>
          </a:xfrm>
          <a:prstGeom prst="rect">
            <a:avLst/>
          </a:prstGeom>
        </p:spPr>
        <p:txBody>
          <a:bodyPr wrap="square">
            <a:spAutoFit/>
          </a:bodyPr>
          <a:lstStyle/>
          <a:p>
            <a:r>
              <a:rPr lang="en-US" b="1" dirty="0"/>
              <a:t> </a:t>
            </a:r>
            <a:r>
              <a:rPr lang="en-US" sz="2400" b="1" dirty="0">
                <a:solidFill>
                  <a:srgbClr val="000099"/>
                </a:solidFill>
                <a:latin typeface="Algerian" pitchFamily="82" charset="0"/>
              </a:rPr>
              <a:t>3. </a:t>
            </a:r>
            <a:r>
              <a:rPr lang="en-US" sz="2400" b="1" u="sng" dirty="0">
                <a:solidFill>
                  <a:srgbClr val="000099"/>
                </a:solidFill>
                <a:latin typeface="Algerian" pitchFamily="82" charset="0"/>
              </a:rPr>
              <a:t>Total Assets to Debt Ratio</a:t>
            </a:r>
            <a:r>
              <a:rPr lang="en-US" sz="2400" u="sng" dirty="0">
                <a:solidFill>
                  <a:srgbClr val="000099"/>
                </a:solidFill>
                <a:latin typeface="Algerian" pitchFamily="82" charset="0"/>
              </a:rPr>
              <a:t/>
            </a:r>
            <a:br>
              <a:rPr lang="en-US" sz="2400" u="sng" dirty="0">
                <a:solidFill>
                  <a:srgbClr val="000099"/>
                </a:solidFill>
                <a:latin typeface="Algerian" pitchFamily="82" charset="0"/>
              </a:rPr>
            </a:br>
            <a:endParaRPr lang="en-US" sz="2400" dirty="0">
              <a:solidFill>
                <a:srgbClr val="000099"/>
              </a:solidFill>
              <a:latin typeface="Algerian" pitchFamily="82" charset="0"/>
            </a:endParaRPr>
          </a:p>
        </p:txBody>
      </p:sp>
      <p:pic>
        <p:nvPicPr>
          <p:cNvPr id="3074" name="Picture 2"/>
          <p:cNvPicPr>
            <a:picLocks noChangeAspect="1" noChangeArrowheads="1"/>
          </p:cNvPicPr>
          <p:nvPr/>
        </p:nvPicPr>
        <p:blipFill>
          <a:blip r:embed="rId3"/>
          <a:srcRect/>
          <a:stretch>
            <a:fillRect/>
          </a:stretch>
        </p:blipFill>
        <p:spPr bwMode="auto">
          <a:xfrm>
            <a:off x="1428728" y="1643050"/>
            <a:ext cx="6643734" cy="2771775"/>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5" name="TextBox 4"/>
          <p:cNvSpPr txBox="1"/>
          <p:nvPr/>
        </p:nvSpPr>
        <p:spPr>
          <a:xfrm>
            <a:off x="2357422" y="4786322"/>
            <a:ext cx="5028941" cy="461665"/>
          </a:xfrm>
          <a:prstGeom prst="rect">
            <a:avLst/>
          </a:prstGeom>
          <a:noFill/>
        </p:spPr>
        <p:txBody>
          <a:bodyPr wrap="none" rtlCol="0">
            <a:spAutoFit/>
          </a:bodyPr>
          <a:lstStyle/>
          <a:p>
            <a:r>
              <a:rPr lang="en-IN" sz="2400" dirty="0">
                <a:solidFill>
                  <a:srgbClr val="000099"/>
                </a:solidFill>
                <a:latin typeface="Bahnschrift" pitchFamily="34" charset="0"/>
              </a:rPr>
              <a:t>This ratio is expressed in ‘pure’ form</a:t>
            </a:r>
            <a:endParaRPr lang="en-US" sz="2400" dirty="0">
              <a:solidFill>
                <a:srgbClr val="000099"/>
              </a:solidFill>
              <a:latin typeface="Bahnschrif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428596" y="785794"/>
            <a:ext cx="8143932" cy="4801314"/>
          </a:xfrm>
          <a:prstGeom prst="rect">
            <a:avLst/>
          </a:prstGeom>
          <a:noFill/>
        </p:spPr>
        <p:txBody>
          <a:bodyPr wrap="square" rtlCol="0">
            <a:spAutoFit/>
          </a:bodyPr>
          <a:lstStyle/>
          <a:p>
            <a:pPr marL="400050" indent="-400050">
              <a:buFont typeface="Wingdings" pitchFamily="2" charset="2"/>
              <a:buChar char="§"/>
            </a:pPr>
            <a:endParaRPr lang="en-IN" b="1" i="1" dirty="0">
              <a:solidFill>
                <a:schemeClr val="accent2">
                  <a:lumMod val="50000"/>
                </a:schemeClr>
              </a:solidFill>
              <a:latin typeface="Times New Roman" pitchFamily="18" charset="0"/>
              <a:cs typeface="Times New Roman" pitchFamily="18" charset="0"/>
            </a:endParaRPr>
          </a:p>
          <a:p>
            <a:pPr marL="400050" indent="-400050"/>
            <a:r>
              <a:rPr lang="en-IN" b="1" i="1" dirty="0">
                <a:solidFill>
                  <a:schemeClr val="accent2">
                    <a:lumMod val="50000"/>
                  </a:schemeClr>
                </a:solidFill>
                <a:latin typeface="Times New Roman" pitchFamily="18" charset="0"/>
                <a:cs typeface="Times New Roman" pitchFamily="18" charset="0"/>
              </a:rPr>
              <a:t>         </a:t>
            </a:r>
            <a:r>
              <a:rPr lang="en-IN" b="1" dirty="0">
                <a:solidFill>
                  <a:srgbClr val="FFFF00"/>
                </a:solidFill>
                <a:latin typeface="Times New Roman" pitchFamily="18" charset="0"/>
                <a:cs typeface="Times New Roman" pitchFamily="18" charset="0"/>
              </a:rPr>
              <a:t>FORMULAES : </a:t>
            </a:r>
          </a:p>
          <a:p>
            <a:pPr marL="400050" indent="-400050"/>
            <a:endParaRPr lang="en-IN" b="1" dirty="0">
              <a:solidFill>
                <a:srgbClr val="FFFF00"/>
              </a:solidFill>
              <a:latin typeface="Times New Roman" pitchFamily="18" charset="0"/>
              <a:cs typeface="Times New Roman" pitchFamily="18" charset="0"/>
            </a:endParaRPr>
          </a:p>
          <a:p>
            <a:pPr marL="400050" indent="-400050"/>
            <a:r>
              <a:rPr lang="en-IN" b="1" dirty="0">
                <a:solidFill>
                  <a:srgbClr val="FFFF00"/>
                </a:solidFill>
                <a:latin typeface="Times New Roman" pitchFamily="18" charset="0"/>
                <a:cs typeface="Times New Roman" pitchFamily="18" charset="0"/>
              </a:rPr>
              <a:t>       TOTAL ASSETS INCLUDE :</a:t>
            </a:r>
          </a:p>
          <a:p>
            <a:pPr marL="400050" indent="-400050"/>
            <a:endParaRPr lang="en-IN" b="1" dirty="0">
              <a:solidFill>
                <a:srgbClr val="FFFF00"/>
              </a:solidFill>
              <a:latin typeface="Times New Roman" pitchFamily="18" charset="0"/>
              <a:cs typeface="Times New Roman" pitchFamily="18" charset="0"/>
            </a:endParaRPr>
          </a:p>
          <a:p>
            <a:pPr marL="400050" indent="-400050"/>
            <a:r>
              <a:rPr lang="en-IN" b="1" i="1" dirty="0">
                <a:solidFill>
                  <a:schemeClr val="accent2">
                    <a:lumMod val="50000"/>
                  </a:schemeClr>
                </a:solidFill>
                <a:latin typeface="Times New Roman" pitchFamily="18" charset="0"/>
                <a:cs typeface="Times New Roman" pitchFamily="18" charset="0"/>
              </a:rPr>
              <a:t>  </a:t>
            </a:r>
            <a:r>
              <a:rPr lang="en-IN" b="1" i="1" dirty="0">
                <a:solidFill>
                  <a:srgbClr val="FFFF00"/>
                </a:solidFill>
                <a:latin typeface="Times New Roman" pitchFamily="18" charset="0"/>
                <a:cs typeface="Times New Roman" pitchFamily="18" charset="0"/>
              </a:rPr>
              <a:t>*   Non current assets =  </a:t>
            </a:r>
            <a:r>
              <a:rPr lang="en-IN" b="1" i="1" dirty="0">
                <a:solidFill>
                  <a:srgbClr val="000099"/>
                </a:solidFill>
                <a:latin typeface="Times New Roman" pitchFamily="18" charset="0"/>
                <a:cs typeface="Times New Roman" pitchFamily="18" charset="0"/>
              </a:rPr>
              <a:t>Fixed (  tangible + intangible) + Non current investments + Long term loans &amp; advances</a:t>
            </a:r>
          </a:p>
          <a:p>
            <a:pPr marL="400050" indent="-400050"/>
            <a:endParaRPr lang="en-IN" b="1" i="1" dirty="0">
              <a:solidFill>
                <a:schemeClr val="accent2">
                  <a:lumMod val="50000"/>
                </a:schemeClr>
              </a:solidFill>
              <a:latin typeface="Times New Roman" pitchFamily="18" charset="0"/>
              <a:cs typeface="Times New Roman" pitchFamily="18" charset="0"/>
            </a:endParaRPr>
          </a:p>
          <a:p>
            <a:pPr marL="400050" indent="-400050"/>
            <a:r>
              <a:rPr lang="en-IN" b="1" i="1" dirty="0">
                <a:solidFill>
                  <a:srgbClr val="FFFF00"/>
                </a:solidFill>
                <a:latin typeface="Times New Roman" pitchFamily="18" charset="0"/>
                <a:cs typeface="Times New Roman" pitchFamily="18" charset="0"/>
              </a:rPr>
              <a:t>  *  Current assets =  </a:t>
            </a:r>
            <a:r>
              <a:rPr lang="en-IN" b="1" i="1" dirty="0">
                <a:solidFill>
                  <a:srgbClr val="000099"/>
                </a:solidFill>
                <a:latin typeface="Times New Roman" pitchFamily="18" charset="0"/>
                <a:cs typeface="Times New Roman" pitchFamily="18" charset="0"/>
              </a:rPr>
              <a:t>Current investments + inventories ( including loose tools &amp; spare parts) + Trade receivables + Cash &amp; cash equivalents + Short term loans &amp; advances + Other current assets</a:t>
            </a:r>
          </a:p>
          <a:p>
            <a:pPr marL="400050" indent="-400050">
              <a:buFont typeface="Arial" charset="0"/>
              <a:buChar char="•"/>
            </a:pPr>
            <a:endParaRPr lang="en-IN" b="1" i="1" dirty="0">
              <a:solidFill>
                <a:srgbClr val="C00000"/>
              </a:solidFill>
              <a:latin typeface="Times New Roman" pitchFamily="18" charset="0"/>
              <a:cs typeface="Times New Roman" pitchFamily="18" charset="0"/>
            </a:endParaRPr>
          </a:p>
          <a:p>
            <a:pPr marL="400050" indent="-400050"/>
            <a:r>
              <a:rPr lang="en-IN" b="1" i="1" dirty="0">
                <a:solidFill>
                  <a:srgbClr val="C00000"/>
                </a:solidFill>
                <a:latin typeface="Times New Roman" pitchFamily="18" charset="0"/>
                <a:cs typeface="Times New Roman" pitchFamily="18" charset="0"/>
              </a:rPr>
              <a:t>        </a:t>
            </a:r>
            <a:r>
              <a:rPr lang="en-IN" b="1" dirty="0">
                <a:solidFill>
                  <a:srgbClr val="FFFF00"/>
                </a:solidFill>
                <a:latin typeface="Times New Roman" pitchFamily="18" charset="0"/>
                <a:cs typeface="Times New Roman" pitchFamily="18" charset="0"/>
              </a:rPr>
              <a:t>DEBT INCLUDE:</a:t>
            </a:r>
          </a:p>
          <a:p>
            <a:pPr marL="400050" indent="-400050"/>
            <a:endParaRPr lang="en-IN" b="1" dirty="0">
              <a:solidFill>
                <a:srgbClr val="FFFF00"/>
              </a:solidFill>
              <a:latin typeface="Times New Roman" pitchFamily="18" charset="0"/>
              <a:cs typeface="Times New Roman" pitchFamily="18" charset="0"/>
            </a:endParaRPr>
          </a:p>
          <a:p>
            <a:pPr marL="400050" indent="-400050"/>
            <a:r>
              <a:rPr lang="en-IN" b="1" i="1" dirty="0">
                <a:solidFill>
                  <a:srgbClr val="C00000"/>
                </a:solidFill>
                <a:latin typeface="Times New Roman" pitchFamily="18" charset="0"/>
                <a:cs typeface="Times New Roman" pitchFamily="18" charset="0"/>
              </a:rPr>
              <a:t>  </a:t>
            </a:r>
            <a:r>
              <a:rPr lang="en-IN" b="1" i="1" dirty="0">
                <a:solidFill>
                  <a:srgbClr val="FFFF00"/>
                </a:solidFill>
                <a:latin typeface="Times New Roman" pitchFamily="18" charset="0"/>
                <a:cs typeface="Times New Roman" pitchFamily="18" charset="0"/>
              </a:rPr>
              <a:t>*   </a:t>
            </a:r>
            <a:r>
              <a:rPr lang="en-IN" b="1" i="1" dirty="0">
                <a:solidFill>
                  <a:srgbClr val="000099"/>
                </a:solidFill>
                <a:latin typeface="Times New Roman" pitchFamily="18" charset="0"/>
                <a:cs typeface="Times New Roman" pitchFamily="18" charset="0"/>
              </a:rPr>
              <a:t>Long term borrowings</a:t>
            </a:r>
          </a:p>
          <a:p>
            <a:pPr marL="400050" indent="-400050"/>
            <a:endParaRPr lang="en-IN" b="1" i="1" dirty="0">
              <a:solidFill>
                <a:srgbClr val="000099"/>
              </a:solidFill>
              <a:latin typeface="Times New Roman" pitchFamily="18" charset="0"/>
              <a:cs typeface="Times New Roman" pitchFamily="18" charset="0"/>
            </a:endParaRPr>
          </a:p>
          <a:p>
            <a:pPr marL="400050" indent="-400050"/>
            <a:r>
              <a:rPr lang="en-IN" b="1" i="1" dirty="0">
                <a:solidFill>
                  <a:srgbClr val="C00000"/>
                </a:solidFill>
                <a:latin typeface="Times New Roman" pitchFamily="18" charset="0"/>
                <a:cs typeface="Times New Roman" pitchFamily="18" charset="0"/>
              </a:rPr>
              <a:t>  </a:t>
            </a:r>
            <a:r>
              <a:rPr lang="en-IN" b="1" i="1" dirty="0">
                <a:solidFill>
                  <a:srgbClr val="FFFF00"/>
                </a:solidFill>
                <a:latin typeface="Times New Roman" pitchFamily="18" charset="0"/>
                <a:cs typeface="Times New Roman" pitchFamily="18" charset="0"/>
              </a:rPr>
              <a:t>*</a:t>
            </a:r>
            <a:r>
              <a:rPr lang="en-IN" b="1" i="1" dirty="0">
                <a:solidFill>
                  <a:srgbClr val="C00000"/>
                </a:solidFill>
                <a:latin typeface="Times New Roman" pitchFamily="18" charset="0"/>
                <a:cs typeface="Times New Roman" pitchFamily="18" charset="0"/>
              </a:rPr>
              <a:t>   </a:t>
            </a:r>
            <a:r>
              <a:rPr lang="en-IN" b="1" i="1" dirty="0">
                <a:solidFill>
                  <a:srgbClr val="000099"/>
                </a:solidFill>
                <a:latin typeface="Times New Roman" pitchFamily="18" charset="0"/>
                <a:cs typeface="Times New Roman" pitchFamily="18" charset="0"/>
              </a:rPr>
              <a:t>Long term provisions</a:t>
            </a:r>
            <a:endParaRPr lang="en-US" b="1" i="1" dirty="0">
              <a:solidFill>
                <a:srgbClr val="000099"/>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Punched Tape 2"/>
          <p:cNvSpPr/>
          <p:nvPr/>
        </p:nvSpPr>
        <p:spPr>
          <a:xfrm>
            <a:off x="714348" y="552626"/>
            <a:ext cx="2643206" cy="804672"/>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n>
                  <a:solidFill>
                    <a:sysClr val="windowText" lastClr="000000"/>
                  </a:solidFill>
                </a:ln>
                <a:solidFill>
                  <a:schemeClr val="bg1"/>
                </a:solidFill>
                <a:latin typeface="Algerian" pitchFamily="82" charset="0"/>
              </a:rPr>
              <a:t>SIGNIFICANCE</a:t>
            </a:r>
            <a:endParaRPr lang="en-US" sz="2400" dirty="0">
              <a:ln>
                <a:solidFill>
                  <a:sysClr val="windowText" lastClr="000000"/>
                </a:solidFill>
              </a:ln>
              <a:solidFill>
                <a:schemeClr val="bg1"/>
              </a:solidFill>
              <a:latin typeface="Algerian" pitchFamily="82" charset="0"/>
            </a:endParaRPr>
          </a:p>
        </p:txBody>
      </p:sp>
      <p:sp>
        <p:nvSpPr>
          <p:cNvPr id="5" name="Flowchart: Punched Tape 4"/>
          <p:cNvSpPr/>
          <p:nvPr/>
        </p:nvSpPr>
        <p:spPr>
          <a:xfrm>
            <a:off x="1071538" y="642918"/>
            <a:ext cx="7215238" cy="5643602"/>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IN" dirty="0"/>
          </a:p>
          <a:p>
            <a:pPr algn="ctr">
              <a:buFont typeface="Arial" pitchFamily="34" charset="0"/>
              <a:buChar char="•"/>
            </a:pPr>
            <a:endParaRPr lang="en-IN" dirty="0"/>
          </a:p>
          <a:p>
            <a:pPr algn="ctr">
              <a:buFont typeface="Arial" pitchFamily="34" charset="0"/>
              <a:buChar char="•"/>
            </a:pPr>
            <a:endParaRPr lang="en-IN" dirty="0"/>
          </a:p>
          <a:p>
            <a:pPr algn="ctr">
              <a:buFont typeface="Wingdings" pitchFamily="2" charset="2"/>
              <a:buChar char="ü"/>
            </a:pPr>
            <a:endParaRPr lang="en-IN" sz="2000" dirty="0">
              <a:solidFill>
                <a:schemeClr val="bg1"/>
              </a:solidFill>
              <a:latin typeface="Times New Roman" pitchFamily="18" charset="0"/>
              <a:cs typeface="Times New Roman" pitchFamily="18" charset="0"/>
            </a:endParaRPr>
          </a:p>
          <a:p>
            <a:pPr algn="ctr">
              <a:buClr>
                <a:srgbClr val="CC0000"/>
              </a:buClr>
              <a:buFont typeface="Wingdings" pitchFamily="2" charset="2"/>
              <a:buChar char="ü"/>
            </a:pPr>
            <a:r>
              <a:rPr lang="en-IN" sz="2000" dirty="0">
                <a:solidFill>
                  <a:schemeClr val="bg1"/>
                </a:solidFill>
                <a:latin typeface="Times New Roman" pitchFamily="18" charset="0"/>
                <a:cs typeface="Times New Roman" pitchFamily="18" charset="0"/>
              </a:rPr>
              <a:t>     The objective of this ratio is to establish relationship between   </a:t>
            </a:r>
          </a:p>
          <a:p>
            <a:pPr algn="ctr"/>
            <a:r>
              <a:rPr lang="en-IN" sz="2000" dirty="0">
                <a:solidFill>
                  <a:schemeClr val="bg1"/>
                </a:solidFill>
                <a:latin typeface="Times New Roman" pitchFamily="18" charset="0"/>
                <a:cs typeface="Times New Roman" pitchFamily="18" charset="0"/>
              </a:rPr>
              <a:t>       total assets and long term debts of the firm. It measures the </a:t>
            </a:r>
          </a:p>
          <a:p>
            <a:pPr algn="ctr"/>
            <a:r>
              <a:rPr lang="en-IN" sz="2000" dirty="0">
                <a:solidFill>
                  <a:schemeClr val="bg1"/>
                </a:solidFill>
                <a:latin typeface="Times New Roman" pitchFamily="18" charset="0"/>
                <a:cs typeface="Times New Roman" pitchFamily="18" charset="0"/>
              </a:rPr>
              <a:t>         ‘safety margin’ available to the lenders of the long term debts.  </a:t>
            </a:r>
          </a:p>
          <a:p>
            <a:pPr algn="ctr"/>
            <a:r>
              <a:rPr lang="en-IN" sz="2000" dirty="0">
                <a:solidFill>
                  <a:schemeClr val="bg1"/>
                </a:solidFill>
                <a:latin typeface="Times New Roman" pitchFamily="18" charset="0"/>
                <a:cs typeface="Times New Roman" pitchFamily="18" charset="0"/>
              </a:rPr>
              <a:t>          It measures the extent to which debt is covered by the assets of the firm.</a:t>
            </a:r>
          </a:p>
          <a:p>
            <a:pPr algn="ctr"/>
            <a:endParaRPr lang="en-IN" sz="2000" dirty="0">
              <a:solidFill>
                <a:schemeClr val="bg1"/>
              </a:solidFill>
              <a:latin typeface="Times New Roman" pitchFamily="18" charset="0"/>
              <a:cs typeface="Times New Roman" pitchFamily="18" charset="0"/>
            </a:endParaRPr>
          </a:p>
          <a:p>
            <a:pPr algn="ctr">
              <a:buClr>
                <a:srgbClr val="CC0000"/>
              </a:buClr>
              <a:buFont typeface="Wingdings" pitchFamily="2" charset="2"/>
              <a:buChar char="ü"/>
            </a:pPr>
            <a:r>
              <a:rPr lang="en-IN" sz="2000" dirty="0">
                <a:solidFill>
                  <a:schemeClr val="bg1"/>
                </a:solidFill>
                <a:latin typeface="Times New Roman" pitchFamily="18" charset="0"/>
                <a:cs typeface="Times New Roman" pitchFamily="18" charset="0"/>
              </a:rPr>
              <a:t>   A high ratio means higher safety to lenders</a:t>
            </a:r>
          </a:p>
          <a:p>
            <a:pPr algn="ctr">
              <a:buFont typeface="Wingdings" pitchFamily="2" charset="2"/>
              <a:buChar char="ü"/>
            </a:pPr>
            <a:endParaRPr lang="en-IN" sz="2000" dirty="0">
              <a:solidFill>
                <a:schemeClr val="bg1"/>
              </a:solidFill>
              <a:latin typeface="Times New Roman" pitchFamily="18" charset="0"/>
              <a:cs typeface="Times New Roman" pitchFamily="18" charset="0"/>
            </a:endParaRPr>
          </a:p>
          <a:p>
            <a:pPr algn="ctr">
              <a:buClr>
                <a:srgbClr val="CC0000"/>
              </a:buClr>
              <a:buFont typeface="Wingdings" pitchFamily="2" charset="2"/>
              <a:buChar char="ü"/>
            </a:pPr>
            <a:r>
              <a:rPr lang="en-IN" sz="2000" dirty="0">
                <a:solidFill>
                  <a:schemeClr val="bg1"/>
                </a:solidFill>
                <a:latin typeface="Times New Roman" pitchFamily="18" charset="0"/>
                <a:cs typeface="Times New Roman" pitchFamily="18" charset="0"/>
              </a:rPr>
              <a:t>A low ratio means lower safety for lenders as the business depends largely on the outside loans.ie, investment by the proprietor is low.</a:t>
            </a:r>
          </a:p>
          <a:p>
            <a:pPr algn="ctr"/>
            <a:endParaRPr lang="en-IN" dirty="0">
              <a:solidFill>
                <a:schemeClr val="tx1"/>
              </a:solidFill>
            </a:endParaRPr>
          </a:p>
          <a:p>
            <a:pPr algn="ctr"/>
            <a:endParaRPr lang="en-IN" dirty="0">
              <a:solidFill>
                <a:schemeClr val="tx1"/>
              </a:solidFill>
            </a:endParaRPr>
          </a:p>
          <a:p>
            <a:pPr algn="ctr"/>
            <a:endParaRPr lang="en-IN" dirty="0">
              <a:solidFill>
                <a:schemeClr val="tx1"/>
              </a:solidFill>
            </a:endParaRPr>
          </a:p>
          <a:p>
            <a:pPr algn="ctr"/>
            <a:endParaRPr lang="en-IN" dirty="0">
              <a:solidFill>
                <a:schemeClr val="tx1"/>
              </a:solidFill>
            </a:endParaRPr>
          </a:p>
          <a:p>
            <a:pPr algn="ct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99601" y="857232"/>
            <a:ext cx="5272597" cy="523220"/>
          </a:xfrm>
          <a:prstGeom prst="rect">
            <a:avLst/>
          </a:prstGeom>
        </p:spPr>
        <p:txBody>
          <a:bodyPr wrap="none">
            <a:spAutoFit/>
          </a:bodyPr>
          <a:lstStyle/>
          <a:p>
            <a:r>
              <a:rPr lang="en-US" sz="2800" b="1" u="sng" dirty="0">
                <a:solidFill>
                  <a:srgbClr val="000099"/>
                </a:solidFill>
                <a:latin typeface="Algerian" pitchFamily="82" charset="0"/>
              </a:rPr>
              <a:t>4. Interest Coverage Ratio</a:t>
            </a:r>
            <a:endParaRPr lang="en-US" sz="2800" dirty="0">
              <a:solidFill>
                <a:srgbClr val="000099"/>
              </a:solidFill>
              <a:latin typeface="Algerian" pitchFamily="82" charset="0"/>
            </a:endParaRPr>
          </a:p>
        </p:txBody>
      </p:sp>
      <p:pic>
        <p:nvPicPr>
          <p:cNvPr id="4098" name="Picture 2"/>
          <p:cNvPicPr>
            <a:picLocks noChangeAspect="1" noChangeArrowheads="1"/>
          </p:cNvPicPr>
          <p:nvPr/>
        </p:nvPicPr>
        <p:blipFill>
          <a:blip r:embed="rId3"/>
          <a:srcRect/>
          <a:stretch>
            <a:fillRect/>
          </a:stretch>
        </p:blipFill>
        <p:spPr bwMode="auto">
          <a:xfrm>
            <a:off x="1214414" y="2071692"/>
            <a:ext cx="7072362" cy="200025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5" name="TextBox 4"/>
          <p:cNvSpPr txBox="1"/>
          <p:nvPr/>
        </p:nvSpPr>
        <p:spPr>
          <a:xfrm>
            <a:off x="2571736" y="4357694"/>
            <a:ext cx="5022529" cy="523220"/>
          </a:xfrm>
          <a:prstGeom prst="rect">
            <a:avLst/>
          </a:prstGeom>
          <a:noFill/>
        </p:spPr>
        <p:txBody>
          <a:bodyPr wrap="none" rtlCol="0">
            <a:spAutoFit/>
          </a:bodyPr>
          <a:lstStyle/>
          <a:p>
            <a:r>
              <a:rPr lang="en-IN" sz="2800" dirty="0">
                <a:solidFill>
                  <a:srgbClr val="000099"/>
                </a:solidFill>
                <a:latin typeface="Bahnschrift" pitchFamily="34" charset="0"/>
                <a:cs typeface="Times New Roman" pitchFamily="18" charset="0"/>
              </a:rPr>
              <a:t>This ratio is expressed in times</a:t>
            </a:r>
            <a:endParaRPr lang="en-US" sz="2800" dirty="0">
              <a:solidFill>
                <a:srgbClr val="000099"/>
              </a:solidFill>
              <a:latin typeface="Bahnschrift"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000099"/>
            </a:solidFill>
          </a:ln>
        </p:spPr>
      </p:pic>
      <p:sp>
        <p:nvSpPr>
          <p:cNvPr id="3" name="TextBox 2"/>
          <p:cNvSpPr txBox="1"/>
          <p:nvPr/>
        </p:nvSpPr>
        <p:spPr>
          <a:xfrm>
            <a:off x="857224" y="1357298"/>
            <a:ext cx="7715304" cy="5262979"/>
          </a:xfrm>
          <a:prstGeom prst="rect">
            <a:avLst/>
          </a:prstGeom>
          <a:noFill/>
        </p:spPr>
        <p:txBody>
          <a:bodyPr wrap="square" rtlCol="0">
            <a:spAutoFit/>
          </a:bodyPr>
          <a:lstStyle/>
          <a:p>
            <a:pPr>
              <a:buFont typeface="Wingdings" pitchFamily="2" charset="2"/>
              <a:buChar char="Ø"/>
            </a:pPr>
            <a:r>
              <a:rPr lang="en-US" sz="2400" dirty="0">
                <a:solidFill>
                  <a:srgbClr val="000099"/>
                </a:solidFill>
                <a:latin typeface="Times New Roman" pitchFamily="18" charset="0"/>
                <a:cs typeface="Times New Roman" pitchFamily="18" charset="0"/>
              </a:rPr>
              <a:t> A </a:t>
            </a:r>
            <a:r>
              <a:rPr lang="en-US" sz="2400" b="1" dirty="0">
                <a:solidFill>
                  <a:srgbClr val="000099"/>
                </a:solidFill>
                <a:latin typeface="Times New Roman" pitchFamily="18" charset="0"/>
                <a:cs typeface="Times New Roman" pitchFamily="18" charset="0"/>
              </a:rPr>
              <a:t>ratio</a:t>
            </a:r>
            <a:r>
              <a:rPr lang="en-US" sz="2400" dirty="0">
                <a:solidFill>
                  <a:srgbClr val="000099"/>
                </a:solidFill>
                <a:latin typeface="Times New Roman" pitchFamily="18" charset="0"/>
                <a:cs typeface="Times New Roman" pitchFamily="18" charset="0"/>
              </a:rPr>
              <a:t> is a mathematical number calculated as a reference    </a:t>
            </a:r>
          </a:p>
          <a:p>
            <a:r>
              <a:rPr lang="en-US" sz="2400" dirty="0">
                <a:solidFill>
                  <a:srgbClr val="000099"/>
                </a:solidFill>
                <a:latin typeface="Times New Roman" pitchFamily="18" charset="0"/>
                <a:cs typeface="Times New Roman" pitchFamily="18" charset="0"/>
              </a:rPr>
              <a:t>     to </a:t>
            </a:r>
            <a:r>
              <a:rPr lang="en-US" sz="2400" b="1" dirty="0">
                <a:solidFill>
                  <a:srgbClr val="000099"/>
                </a:solidFill>
                <a:latin typeface="Times New Roman" pitchFamily="18" charset="0"/>
                <a:cs typeface="Times New Roman" pitchFamily="18" charset="0"/>
              </a:rPr>
              <a:t>relationship of two or more numbers </a:t>
            </a:r>
            <a:r>
              <a:rPr lang="en-US" sz="2400" dirty="0">
                <a:solidFill>
                  <a:srgbClr val="000099"/>
                </a:solidFill>
                <a:latin typeface="Times New Roman" pitchFamily="18" charset="0"/>
                <a:cs typeface="Times New Roman" pitchFamily="18" charset="0"/>
              </a:rPr>
              <a:t>and can be</a:t>
            </a:r>
            <a:br>
              <a:rPr lang="en-US" sz="2400" dirty="0">
                <a:solidFill>
                  <a:srgbClr val="000099"/>
                </a:solidFill>
                <a:latin typeface="Times New Roman" pitchFamily="18" charset="0"/>
                <a:cs typeface="Times New Roman" pitchFamily="18" charset="0"/>
              </a:rPr>
            </a:br>
            <a:r>
              <a:rPr lang="en-US" sz="2400" dirty="0">
                <a:solidFill>
                  <a:srgbClr val="000099"/>
                </a:solidFill>
                <a:latin typeface="Times New Roman" pitchFamily="18" charset="0"/>
                <a:cs typeface="Times New Roman" pitchFamily="18" charset="0"/>
              </a:rPr>
              <a:t>     expressed as a fraction, proportion, percentage, and</a:t>
            </a:r>
            <a:br>
              <a:rPr lang="en-US" sz="2400" dirty="0">
                <a:solidFill>
                  <a:srgbClr val="000099"/>
                </a:solidFill>
                <a:latin typeface="Times New Roman" pitchFamily="18" charset="0"/>
                <a:cs typeface="Times New Roman" pitchFamily="18" charset="0"/>
              </a:rPr>
            </a:br>
            <a:r>
              <a:rPr lang="en-US" sz="2400" dirty="0">
                <a:solidFill>
                  <a:srgbClr val="000099"/>
                </a:solidFill>
                <a:latin typeface="Times New Roman" pitchFamily="18" charset="0"/>
                <a:cs typeface="Times New Roman" pitchFamily="18" charset="0"/>
              </a:rPr>
              <a:t>     a number of times.</a:t>
            </a:r>
          </a:p>
          <a:p>
            <a:pPr>
              <a:buFont typeface="Wingdings" pitchFamily="2" charset="2"/>
              <a:buChar char="Ø"/>
            </a:pPr>
            <a:endParaRPr lang="en-US" sz="2400" dirty="0">
              <a:solidFill>
                <a:srgbClr val="000099"/>
              </a:solidFill>
              <a:latin typeface="Times New Roman" pitchFamily="18" charset="0"/>
              <a:cs typeface="Times New Roman" pitchFamily="18" charset="0"/>
            </a:endParaRPr>
          </a:p>
          <a:p>
            <a:pPr>
              <a:buFont typeface="Wingdings" pitchFamily="2" charset="2"/>
              <a:buChar char="Ø"/>
            </a:pPr>
            <a:r>
              <a:rPr lang="en-US" sz="2400" dirty="0">
                <a:solidFill>
                  <a:srgbClr val="000099"/>
                </a:solidFill>
                <a:latin typeface="Times New Roman" pitchFamily="18" charset="0"/>
                <a:cs typeface="Times New Roman" pitchFamily="18" charset="0"/>
              </a:rPr>
              <a:t>  </a:t>
            </a:r>
            <a:r>
              <a:rPr lang="en-US" sz="2400" b="1" dirty="0">
                <a:solidFill>
                  <a:srgbClr val="000099"/>
                </a:solidFill>
                <a:latin typeface="Times New Roman" pitchFamily="18" charset="0"/>
                <a:cs typeface="Times New Roman" pitchFamily="18" charset="0"/>
              </a:rPr>
              <a:t>Accounting ratio </a:t>
            </a:r>
            <a:r>
              <a:rPr lang="en-US" sz="2400" dirty="0">
                <a:solidFill>
                  <a:srgbClr val="000099"/>
                </a:solidFill>
                <a:latin typeface="Times New Roman" pitchFamily="18" charset="0"/>
                <a:cs typeface="Times New Roman" pitchFamily="18" charset="0"/>
              </a:rPr>
              <a:t>may be expressed as an arithmatical  </a:t>
            </a:r>
          </a:p>
          <a:p>
            <a:r>
              <a:rPr lang="en-US" sz="2400" dirty="0">
                <a:solidFill>
                  <a:srgbClr val="000099"/>
                </a:solidFill>
                <a:latin typeface="Times New Roman" pitchFamily="18" charset="0"/>
                <a:cs typeface="Times New Roman" pitchFamily="18" charset="0"/>
              </a:rPr>
              <a:t>      relationship between two accounting variables. </a:t>
            </a:r>
          </a:p>
          <a:p>
            <a:endParaRPr lang="en-US" sz="2400" dirty="0">
              <a:solidFill>
                <a:srgbClr val="000099"/>
              </a:solidFill>
              <a:latin typeface="Times New Roman" pitchFamily="18" charset="0"/>
              <a:cs typeface="Times New Roman" pitchFamily="18" charset="0"/>
            </a:endParaRPr>
          </a:p>
          <a:p>
            <a:pPr>
              <a:buFont typeface="Wingdings" pitchFamily="2" charset="2"/>
              <a:buChar char="Ø"/>
            </a:pPr>
            <a:r>
              <a:rPr lang="en-US" sz="2400" dirty="0">
                <a:solidFill>
                  <a:srgbClr val="000099"/>
                </a:solidFill>
                <a:latin typeface="Times New Roman" pitchFamily="18" charset="0"/>
                <a:cs typeface="Times New Roman" pitchFamily="18" charset="0"/>
              </a:rPr>
              <a:t>  The technique of accounting ratios is used for analysing    </a:t>
            </a:r>
          </a:p>
          <a:p>
            <a:r>
              <a:rPr lang="en-US" sz="2400" dirty="0">
                <a:solidFill>
                  <a:srgbClr val="000099"/>
                </a:solidFill>
                <a:latin typeface="Times New Roman" pitchFamily="18" charset="0"/>
                <a:cs typeface="Times New Roman" pitchFamily="18" charset="0"/>
              </a:rPr>
              <a:t>     the information contained in financial statements for  </a:t>
            </a:r>
          </a:p>
          <a:p>
            <a:r>
              <a:rPr lang="en-US" sz="2400" dirty="0">
                <a:solidFill>
                  <a:srgbClr val="000099"/>
                </a:solidFill>
                <a:latin typeface="Times New Roman" pitchFamily="18" charset="0"/>
                <a:cs typeface="Times New Roman" pitchFamily="18" charset="0"/>
              </a:rPr>
              <a:t>     </a:t>
            </a:r>
            <a:r>
              <a:rPr lang="en-US" sz="2400" b="1" dirty="0">
                <a:solidFill>
                  <a:srgbClr val="000099"/>
                </a:solidFill>
                <a:latin typeface="Times New Roman" pitchFamily="18" charset="0"/>
                <a:cs typeface="Times New Roman" pitchFamily="18" charset="0"/>
              </a:rPr>
              <a:t>assessing the solvency, efficiency and profitability of    </a:t>
            </a:r>
          </a:p>
          <a:p>
            <a:r>
              <a:rPr lang="en-US" sz="2400" b="1" dirty="0">
                <a:solidFill>
                  <a:srgbClr val="000099"/>
                </a:solidFill>
                <a:latin typeface="Times New Roman" pitchFamily="18" charset="0"/>
                <a:cs typeface="Times New Roman" pitchFamily="18" charset="0"/>
              </a:rPr>
              <a:t>     the firms. </a:t>
            </a:r>
            <a:r>
              <a:rPr lang="en-US" sz="2400" dirty="0">
                <a:solidFill>
                  <a:srgbClr val="000099"/>
                </a:solidFill>
                <a:latin typeface="Times New Roman" pitchFamily="18" charset="0"/>
                <a:cs typeface="Times New Roman" pitchFamily="18" charset="0"/>
              </a:rPr>
              <a:t/>
            </a:r>
            <a:br>
              <a:rPr lang="en-US" sz="2400" dirty="0">
                <a:solidFill>
                  <a:srgbClr val="000099"/>
                </a:solidFill>
                <a:latin typeface="Times New Roman" pitchFamily="18" charset="0"/>
                <a:cs typeface="Times New Roman" pitchFamily="18" charset="0"/>
              </a:rPr>
            </a:br>
            <a:r>
              <a:rPr lang="en-US" sz="2400" dirty="0">
                <a:solidFill>
                  <a:srgbClr val="000099"/>
                </a:solidFill>
                <a:latin typeface="Times New Roman" pitchFamily="18" charset="0"/>
                <a:cs typeface="Times New Roman" pitchFamily="18" charset="0"/>
              </a:rPr>
              <a:t> </a:t>
            </a:r>
            <a:br>
              <a:rPr lang="en-US" sz="2400" dirty="0">
                <a:solidFill>
                  <a:srgbClr val="000099"/>
                </a:solidFill>
                <a:latin typeface="Times New Roman" pitchFamily="18" charset="0"/>
                <a:cs typeface="Times New Roman" pitchFamily="18" charset="0"/>
              </a:rPr>
            </a:br>
            <a:endParaRPr lang="en-US" sz="2400" dirty="0">
              <a:solidFill>
                <a:srgbClr val="000099"/>
              </a:solidFill>
              <a:latin typeface="Times New Roman" pitchFamily="18" charset="0"/>
              <a:cs typeface="Times New Roman" pitchFamily="18" charset="0"/>
            </a:endParaRPr>
          </a:p>
        </p:txBody>
      </p:sp>
      <p:sp>
        <p:nvSpPr>
          <p:cNvPr id="5" name="Rounded Rectangle 4"/>
          <p:cNvSpPr/>
          <p:nvPr/>
        </p:nvSpPr>
        <p:spPr>
          <a:xfrm>
            <a:off x="2357422" y="357166"/>
            <a:ext cx="4286280" cy="914400"/>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rgbClr val="FF0000"/>
                </a:solidFill>
                <a:latin typeface="Algerian" pitchFamily="82" charset="0"/>
              </a:rPr>
              <a:t>RATIOS - INTRODUCTION</a:t>
            </a:r>
            <a:endParaRPr lang="en-US" sz="2800" dirty="0">
              <a:solidFill>
                <a:srgbClr val="FF0000"/>
              </a:solidFill>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reen School Board | กรอบ, การออกแบบปก, ป้ายไ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Punched Tape 2"/>
          <p:cNvSpPr/>
          <p:nvPr/>
        </p:nvSpPr>
        <p:spPr>
          <a:xfrm>
            <a:off x="714348" y="552626"/>
            <a:ext cx="2643206" cy="804672"/>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n>
                  <a:solidFill>
                    <a:sysClr val="windowText" lastClr="000000"/>
                  </a:solidFill>
                </a:ln>
                <a:solidFill>
                  <a:schemeClr val="bg1"/>
                </a:solidFill>
                <a:latin typeface="Algerian" pitchFamily="82" charset="0"/>
              </a:rPr>
              <a:t>SIGNIFICANCE</a:t>
            </a:r>
            <a:endParaRPr lang="en-US" sz="2400" dirty="0">
              <a:ln>
                <a:solidFill>
                  <a:sysClr val="windowText" lastClr="000000"/>
                </a:solidFill>
              </a:ln>
              <a:solidFill>
                <a:schemeClr val="bg1"/>
              </a:solidFill>
              <a:latin typeface="Algerian" pitchFamily="82" charset="0"/>
            </a:endParaRPr>
          </a:p>
        </p:txBody>
      </p:sp>
      <p:sp>
        <p:nvSpPr>
          <p:cNvPr id="5" name="Flowchart: Punched Tape 4"/>
          <p:cNvSpPr/>
          <p:nvPr/>
        </p:nvSpPr>
        <p:spPr>
          <a:xfrm>
            <a:off x="1071538" y="714356"/>
            <a:ext cx="7215238" cy="5572164"/>
          </a:xfrm>
          <a:prstGeom prst="flowChartPunchedTape">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IN" dirty="0"/>
          </a:p>
          <a:p>
            <a:pPr algn="ctr">
              <a:buFont typeface="Arial" pitchFamily="34" charset="0"/>
              <a:buChar char="•"/>
            </a:pPr>
            <a:endParaRPr lang="en-IN" dirty="0"/>
          </a:p>
          <a:p>
            <a:pPr algn="ctr">
              <a:buFont typeface="Arial" pitchFamily="34" charset="0"/>
              <a:buChar char="•"/>
            </a:pPr>
            <a:endParaRPr lang="en-IN" dirty="0"/>
          </a:p>
          <a:p>
            <a:pPr algn="ctr"/>
            <a:endParaRPr lang="en-US" dirty="0">
              <a:solidFill>
                <a:schemeClr val="tx1"/>
              </a:solidFill>
            </a:endParaRPr>
          </a:p>
        </p:txBody>
      </p:sp>
      <p:sp>
        <p:nvSpPr>
          <p:cNvPr id="6" name="TextBox 5"/>
          <p:cNvSpPr txBox="1"/>
          <p:nvPr/>
        </p:nvSpPr>
        <p:spPr>
          <a:xfrm>
            <a:off x="1285852" y="2214554"/>
            <a:ext cx="6858048" cy="2554545"/>
          </a:xfrm>
          <a:prstGeom prst="rect">
            <a:avLst/>
          </a:prstGeom>
          <a:noFill/>
        </p:spPr>
        <p:txBody>
          <a:bodyPr wrap="square" rtlCol="0">
            <a:spAutoFit/>
          </a:bodyPr>
          <a:lstStyle/>
          <a:p>
            <a:pPr>
              <a:buClr>
                <a:schemeClr val="tx2"/>
              </a:buClr>
              <a:buFont typeface="Wingdings" pitchFamily="2" charset="2"/>
              <a:buChar char="§"/>
            </a:pPr>
            <a:r>
              <a:rPr lang="en-IN" sz="2000" dirty="0">
                <a:solidFill>
                  <a:schemeClr val="bg1"/>
                </a:solidFill>
                <a:latin typeface="Times New Roman" pitchFamily="18" charset="0"/>
                <a:cs typeface="Times New Roman" pitchFamily="18" charset="0"/>
              </a:rPr>
              <a:t>  This ratio is very useful to debenture holders and lenders of </a:t>
            </a:r>
          </a:p>
          <a:p>
            <a:r>
              <a:rPr lang="en-IN" sz="2000" dirty="0">
                <a:solidFill>
                  <a:schemeClr val="bg1"/>
                </a:solidFill>
                <a:latin typeface="Times New Roman" pitchFamily="18" charset="0"/>
                <a:cs typeface="Times New Roman" pitchFamily="18" charset="0"/>
              </a:rPr>
              <a:t>     long term funds. </a:t>
            </a:r>
          </a:p>
          <a:p>
            <a:endParaRPr lang="en-IN" sz="2000" dirty="0">
              <a:solidFill>
                <a:schemeClr val="bg1"/>
              </a:solidFill>
              <a:latin typeface="Times New Roman" pitchFamily="18" charset="0"/>
              <a:cs typeface="Times New Roman" pitchFamily="18" charset="0"/>
            </a:endParaRPr>
          </a:p>
          <a:p>
            <a:pPr>
              <a:buClr>
                <a:schemeClr val="tx2"/>
              </a:buClr>
              <a:buFont typeface="Wingdings" pitchFamily="2" charset="2"/>
              <a:buChar char="§"/>
            </a:pPr>
            <a:r>
              <a:rPr lang="en-IN" sz="2000" dirty="0">
                <a:solidFill>
                  <a:schemeClr val="bg1"/>
                </a:solidFill>
                <a:latin typeface="Times New Roman" pitchFamily="18" charset="0"/>
                <a:cs typeface="Times New Roman" pitchFamily="18" charset="0"/>
              </a:rPr>
              <a:t>   The objective of this ratio is to ascertain the amount of profits </a:t>
            </a:r>
          </a:p>
          <a:p>
            <a:r>
              <a:rPr lang="en-IN" sz="2000" dirty="0">
                <a:solidFill>
                  <a:schemeClr val="bg1"/>
                </a:solidFill>
                <a:latin typeface="Times New Roman" pitchFamily="18" charset="0"/>
                <a:cs typeface="Times New Roman" pitchFamily="18" charset="0"/>
              </a:rPr>
              <a:t>     available to cover interest on long term debt.</a:t>
            </a:r>
          </a:p>
          <a:p>
            <a:pPr>
              <a:buFont typeface="Wingdings" pitchFamily="2" charset="2"/>
              <a:buChar char="§"/>
            </a:pPr>
            <a:endParaRPr lang="en-IN" sz="2000" dirty="0">
              <a:solidFill>
                <a:schemeClr val="bg1"/>
              </a:solidFill>
              <a:latin typeface="Times New Roman" pitchFamily="18" charset="0"/>
              <a:cs typeface="Times New Roman" pitchFamily="18" charset="0"/>
            </a:endParaRPr>
          </a:p>
          <a:p>
            <a:pPr>
              <a:buClr>
                <a:schemeClr val="tx2"/>
              </a:buClr>
              <a:buFont typeface="Wingdings" pitchFamily="2" charset="2"/>
              <a:buChar char="§"/>
            </a:pPr>
            <a:r>
              <a:rPr lang="en-IN" sz="2000" dirty="0">
                <a:solidFill>
                  <a:schemeClr val="bg1"/>
                </a:solidFill>
                <a:latin typeface="Times New Roman" pitchFamily="18" charset="0"/>
                <a:cs typeface="Times New Roman" pitchFamily="18" charset="0"/>
              </a:rPr>
              <a:t>   A high ratio is better for the lenders as it as shows higher    </a:t>
            </a:r>
          </a:p>
          <a:p>
            <a:r>
              <a:rPr lang="en-IN" sz="2000" dirty="0">
                <a:solidFill>
                  <a:schemeClr val="bg1"/>
                </a:solidFill>
                <a:latin typeface="Times New Roman" pitchFamily="18" charset="0"/>
                <a:cs typeface="Times New Roman" pitchFamily="18" charset="0"/>
              </a:rPr>
              <a:t>     margin  to meet interest cost.</a:t>
            </a:r>
            <a:endParaRPr lang="en-US" sz="2000" dirty="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1142976" y="928670"/>
            <a:ext cx="7286676" cy="2862322"/>
          </a:xfrm>
          <a:prstGeom prst="rect">
            <a:avLst/>
          </a:prstGeom>
        </p:spPr>
        <p:txBody>
          <a:bodyPr wrap="square">
            <a:spAutoFit/>
          </a:bodyPr>
          <a:lstStyle/>
          <a:p>
            <a:pPr algn="just"/>
            <a:r>
              <a:rPr lang="en-US" sz="2000" dirty="0">
                <a:solidFill>
                  <a:srgbClr val="002060"/>
                </a:solidFill>
              </a:rPr>
              <a:t>These ratios indicate the speed at which, activities of the business are being performed. So they are also called as </a:t>
            </a:r>
            <a:r>
              <a:rPr lang="en-US" sz="2000" dirty="0">
                <a:solidFill>
                  <a:srgbClr val="0000FF"/>
                </a:solidFill>
              </a:rPr>
              <a:t>“Performance ratios.”</a:t>
            </a:r>
            <a:r>
              <a:rPr lang="en-US" sz="2000" dirty="0">
                <a:solidFill>
                  <a:srgbClr val="002060"/>
                </a:solidFill>
              </a:rPr>
              <a:t>These ratios measure the effectiveness with which the enterprise uses its available resources. </a:t>
            </a:r>
            <a:r>
              <a:rPr lang="en-US" sz="2000" dirty="0">
                <a:solidFill>
                  <a:srgbClr val="0000FF"/>
                </a:solidFill>
              </a:rPr>
              <a:t>These ratios are expressed  in times</a:t>
            </a:r>
            <a:r>
              <a:rPr lang="en-US" sz="2000" dirty="0">
                <a:solidFill>
                  <a:srgbClr val="002060"/>
                </a:solidFill>
              </a:rPr>
              <a:t>. The activity ratios are ; </a:t>
            </a:r>
          </a:p>
          <a:p>
            <a:pPr algn="just"/>
            <a:r>
              <a:rPr lang="en-US" sz="2000" dirty="0">
                <a:solidFill>
                  <a:srgbClr val="002060"/>
                </a:solidFill>
              </a:rPr>
              <a:t>1. Inventory Turnover</a:t>
            </a:r>
          </a:p>
          <a:p>
            <a:pPr algn="just"/>
            <a:r>
              <a:rPr lang="en-US" sz="2000" dirty="0">
                <a:solidFill>
                  <a:srgbClr val="002060"/>
                </a:solidFill>
              </a:rPr>
              <a:t>2. Trade Receivables Turnover</a:t>
            </a:r>
          </a:p>
          <a:p>
            <a:pPr algn="just"/>
            <a:r>
              <a:rPr lang="en-US" sz="2000" dirty="0">
                <a:solidFill>
                  <a:srgbClr val="002060"/>
                </a:solidFill>
              </a:rPr>
              <a:t>3. Trade Payables Turnover</a:t>
            </a:r>
          </a:p>
          <a:p>
            <a:pPr algn="just"/>
            <a:r>
              <a:rPr lang="en-US" sz="2000" dirty="0">
                <a:solidFill>
                  <a:srgbClr val="002060"/>
                </a:solidFill>
              </a:rPr>
              <a:t>4. Working Capital Turnover.</a:t>
            </a:r>
          </a:p>
        </p:txBody>
      </p:sp>
      <p:sp>
        <p:nvSpPr>
          <p:cNvPr id="6" name="Rectangle 5"/>
          <p:cNvSpPr/>
          <p:nvPr/>
        </p:nvSpPr>
        <p:spPr>
          <a:xfrm>
            <a:off x="1500166" y="214290"/>
            <a:ext cx="6381875" cy="584775"/>
          </a:xfrm>
          <a:prstGeom prst="rect">
            <a:avLst/>
          </a:prstGeom>
        </p:spPr>
        <p:txBody>
          <a:bodyPr wrap="none">
            <a:spAutoFit/>
          </a:bodyPr>
          <a:lstStyle/>
          <a:p>
            <a:r>
              <a:rPr lang="en-US" sz="3200" b="1" dirty="0">
                <a:solidFill>
                  <a:srgbClr val="002060"/>
                </a:solidFill>
                <a:latin typeface="Algerian" pitchFamily="82" charset="0"/>
              </a:rPr>
              <a:t>ACTIVITY (OR TURNOVER) RATIO</a:t>
            </a:r>
            <a:endParaRPr lang="en-US" sz="3200" dirty="0">
              <a:solidFill>
                <a:srgbClr val="002060"/>
              </a:solidFill>
              <a:latin typeface="Algerian" pitchFamily="82" charset="0"/>
            </a:endParaRPr>
          </a:p>
        </p:txBody>
      </p:sp>
      <p:graphicFrame>
        <p:nvGraphicFramePr>
          <p:cNvPr id="7" name="Diagram 6"/>
          <p:cNvGraphicFramePr/>
          <p:nvPr>
            <p:extLst>
              <p:ext uri="{D42A27DB-BD31-4B8C-83A1-F6EECF244321}">
                <p14:modId xmlns:p14="http://schemas.microsoft.com/office/powerpoint/2010/main" val="1393514088"/>
              </p:ext>
            </p:extLst>
          </p:nvPr>
        </p:nvGraphicFramePr>
        <p:xfrm>
          <a:off x="3500430" y="2347656"/>
          <a:ext cx="5143536" cy="425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142976" y="214290"/>
            <a:ext cx="6748963" cy="584775"/>
          </a:xfrm>
          <a:prstGeom prst="rect">
            <a:avLst/>
          </a:prstGeom>
        </p:spPr>
        <p:txBody>
          <a:bodyPr wrap="none">
            <a:spAutoFit/>
          </a:bodyPr>
          <a:lstStyle/>
          <a:p>
            <a:r>
              <a:rPr lang="en-US" sz="3200" b="1" dirty="0">
                <a:solidFill>
                  <a:srgbClr val="002060"/>
                </a:solidFill>
                <a:latin typeface="Algerian" pitchFamily="82" charset="0"/>
              </a:rPr>
              <a:t>  1.   Inventory Turn-over Ratio</a:t>
            </a:r>
            <a:endParaRPr lang="en-US" sz="3200" dirty="0">
              <a:solidFill>
                <a:srgbClr val="002060"/>
              </a:solidFill>
              <a:latin typeface="Algerian" pitchFamily="82" charset="0"/>
            </a:endParaRPr>
          </a:p>
        </p:txBody>
      </p:sp>
      <p:pic>
        <p:nvPicPr>
          <p:cNvPr id="1026" name="Picture 2"/>
          <p:cNvPicPr>
            <a:picLocks noChangeAspect="1" noChangeArrowheads="1"/>
          </p:cNvPicPr>
          <p:nvPr/>
        </p:nvPicPr>
        <p:blipFill>
          <a:blip r:embed="rId3"/>
          <a:srcRect/>
          <a:stretch>
            <a:fillRect/>
          </a:stretch>
        </p:blipFill>
        <p:spPr bwMode="auto">
          <a:xfrm>
            <a:off x="928662" y="1071546"/>
            <a:ext cx="7953401" cy="838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214414" y="5453084"/>
            <a:ext cx="7167586" cy="104775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
        <p:nvSpPr>
          <p:cNvPr id="6" name="TextBox 5"/>
          <p:cNvSpPr txBox="1"/>
          <p:nvPr/>
        </p:nvSpPr>
        <p:spPr>
          <a:xfrm>
            <a:off x="642910" y="2138314"/>
            <a:ext cx="8286808" cy="2862322"/>
          </a:xfrm>
          <a:prstGeom prst="rect">
            <a:avLst/>
          </a:prstGeom>
          <a:noFill/>
        </p:spPr>
        <p:txBody>
          <a:bodyPr wrap="square" rtlCol="0">
            <a:spAutoFit/>
          </a:bodyPr>
          <a:lstStyle/>
          <a:p>
            <a:r>
              <a:rPr lang="en-IN" sz="2000" i="1" u="sng" dirty="0">
                <a:solidFill>
                  <a:srgbClr val="D60093"/>
                </a:solidFill>
                <a:latin typeface="Britannic Bold" pitchFamily="34" charset="0"/>
              </a:rPr>
              <a:t>Significance :</a:t>
            </a:r>
          </a:p>
          <a:p>
            <a:pPr>
              <a:buClr>
                <a:schemeClr val="bg1"/>
              </a:buClr>
              <a:buFont typeface="Wingdings" pitchFamily="2" charset="2"/>
              <a:buChar char="§"/>
            </a:pPr>
            <a:r>
              <a:rPr lang="en-IN" sz="2000" i="1" dirty="0">
                <a:solidFill>
                  <a:srgbClr val="660066"/>
                </a:solidFill>
                <a:latin typeface="Britannic Bold" pitchFamily="34" charset="0"/>
              </a:rPr>
              <a:t>  The objective of this ratio is to ascertain whether investment in stock    </a:t>
            </a:r>
          </a:p>
          <a:p>
            <a:pPr>
              <a:buClr>
                <a:schemeClr val="bg1"/>
              </a:buClr>
            </a:pPr>
            <a:r>
              <a:rPr lang="en-IN" sz="2000" i="1" dirty="0">
                <a:solidFill>
                  <a:srgbClr val="660066"/>
                </a:solidFill>
                <a:latin typeface="Britannic Bold" pitchFamily="34" charset="0"/>
              </a:rPr>
              <a:t>    has been judicious or not. It shows the number of times amount   </a:t>
            </a:r>
          </a:p>
          <a:p>
            <a:pPr>
              <a:buClr>
                <a:schemeClr val="bg1"/>
              </a:buClr>
            </a:pPr>
            <a:r>
              <a:rPr lang="en-IN" sz="2000" i="1" dirty="0">
                <a:solidFill>
                  <a:srgbClr val="660066"/>
                </a:solidFill>
                <a:latin typeface="Britannic Bold" pitchFamily="34" charset="0"/>
              </a:rPr>
              <a:t>    invested in inventory is rotated.</a:t>
            </a:r>
          </a:p>
          <a:p>
            <a:pPr>
              <a:buClr>
                <a:schemeClr val="bg1"/>
              </a:buClr>
              <a:buFont typeface="Wingdings" pitchFamily="2" charset="2"/>
              <a:buChar char="§"/>
            </a:pPr>
            <a:r>
              <a:rPr lang="en-IN" sz="2000" i="1" dirty="0">
                <a:solidFill>
                  <a:srgbClr val="660066"/>
                </a:solidFill>
                <a:latin typeface="Britannic Bold" pitchFamily="34" charset="0"/>
              </a:rPr>
              <a:t>  A high ratio shows that more sales are being produced by a rupee of   </a:t>
            </a:r>
          </a:p>
          <a:p>
            <a:pPr>
              <a:buClr>
                <a:schemeClr val="bg1"/>
              </a:buClr>
            </a:pPr>
            <a:r>
              <a:rPr lang="en-IN" sz="2000" i="1" dirty="0">
                <a:solidFill>
                  <a:srgbClr val="660066"/>
                </a:solidFill>
                <a:latin typeface="Britannic Bold" pitchFamily="34" charset="0"/>
              </a:rPr>
              <a:t>    investment in inventories. It shows overtrading and may result in  </a:t>
            </a:r>
          </a:p>
          <a:p>
            <a:pPr>
              <a:buClr>
                <a:schemeClr val="bg1"/>
              </a:buClr>
            </a:pPr>
            <a:r>
              <a:rPr lang="en-IN" sz="2000" i="1" dirty="0">
                <a:solidFill>
                  <a:srgbClr val="660066"/>
                </a:solidFill>
                <a:latin typeface="Britannic Bold" pitchFamily="34" charset="0"/>
              </a:rPr>
              <a:t>    working capital shortage.</a:t>
            </a:r>
          </a:p>
          <a:p>
            <a:pPr>
              <a:buClr>
                <a:schemeClr val="bg1"/>
              </a:buClr>
              <a:buFont typeface="Wingdings" pitchFamily="2" charset="2"/>
              <a:buChar char="§"/>
            </a:pPr>
            <a:r>
              <a:rPr lang="en-IN" sz="2000" i="1" dirty="0">
                <a:solidFill>
                  <a:srgbClr val="660066"/>
                </a:solidFill>
                <a:latin typeface="Britannic Bold" pitchFamily="34" charset="0"/>
              </a:rPr>
              <a:t>  A low ratio means inefficient use of investment in inventories, over </a:t>
            </a:r>
          </a:p>
          <a:p>
            <a:pPr>
              <a:buClr>
                <a:schemeClr val="bg1"/>
              </a:buClr>
            </a:pPr>
            <a:r>
              <a:rPr lang="en-IN" sz="2000" i="1" dirty="0">
                <a:solidFill>
                  <a:srgbClr val="660066"/>
                </a:solidFill>
                <a:latin typeface="Britannic Bold" pitchFamily="34" charset="0"/>
              </a:rPr>
              <a:t>   investment in inventory, accumulation of inventory etc.</a:t>
            </a:r>
            <a:endParaRPr lang="en-US" sz="2000" i="1" dirty="0">
              <a:solidFill>
                <a:srgbClr val="660066"/>
              </a:solidFill>
              <a:latin typeface="Britannic Bol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42910" y="642918"/>
            <a:ext cx="8358246" cy="5324535"/>
          </a:xfrm>
          <a:prstGeom prst="rect">
            <a:avLst/>
          </a:prstGeom>
          <a:noFill/>
        </p:spPr>
        <p:txBody>
          <a:bodyPr wrap="square" lIns="91440" tIns="45720" rIns="91440" bIns="45720">
            <a:spAutoFit/>
          </a:bodyPr>
          <a:lstStyle/>
          <a:p>
            <a:pPr algn="just"/>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FORMULAES :</a:t>
            </a:r>
          </a:p>
          <a:p>
            <a:pPr algn="just"/>
            <a:endPar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just"/>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a:t>
            </a:r>
            <a:r>
              <a:rPr lang="en-IN" sz="2000" b="1"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a:t>
            </a:r>
            <a:r>
              <a:rPr lang="en-IN" sz="2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   Cost of revenue from operations :</a:t>
            </a:r>
          </a:p>
          <a:p>
            <a:pPr algn="ctr"/>
            <a:endPar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Revenue from operations – Gross profit</a:t>
            </a:r>
          </a:p>
          <a:p>
            <a:pPr algn="ctr"/>
            <a:r>
              <a:rPr lang="en-IN" sz="2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(Or)</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Revenue from operations + gross loss</a:t>
            </a:r>
          </a:p>
          <a:p>
            <a:pPr algn="ctr"/>
            <a:r>
              <a:rPr lang="en-IN" sz="2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(Or)</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Opening inventory + net purchases + direct expenses – closing inventory</a:t>
            </a:r>
          </a:p>
          <a:p>
            <a:pPr algn="ctr"/>
            <a:endPar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endPar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r>
              <a:rPr lang="en-IN" sz="2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ii)  Average inventory :</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opening inventory + closing inventory </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2</a:t>
            </a:r>
            <a:endPar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ct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p:txBody>
      </p:sp>
      <p:sp>
        <p:nvSpPr>
          <p:cNvPr id="5" name="TextBox 4"/>
          <p:cNvSpPr txBox="1"/>
          <p:nvPr/>
        </p:nvSpPr>
        <p:spPr>
          <a:xfrm>
            <a:off x="1071538" y="5643578"/>
            <a:ext cx="7786742" cy="707886"/>
          </a:xfrm>
          <a:prstGeom prst="rect">
            <a:avLst/>
          </a:prstGeom>
          <a:noFill/>
        </p:spPr>
        <p:txBody>
          <a:bodyPr wrap="square" rtlCol="0">
            <a:spAutoFit/>
          </a:bodyPr>
          <a:lstStyle/>
          <a:p>
            <a:r>
              <a:rPr lang="en-US" sz="2000" b="1" dirty="0">
                <a:solidFill>
                  <a:srgbClr val="FF0000"/>
                </a:solidFill>
              </a:rPr>
              <a:t>NOTE: IF TIMES WORD IS GIVEN THEN WE MULTPLY AND IF MORE WORD IS GIVEN THEN WE ADD IN INVENTORY AS PER THE QUESTION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14348" y="214290"/>
            <a:ext cx="8397059" cy="584775"/>
          </a:xfrm>
          <a:prstGeom prst="rect">
            <a:avLst/>
          </a:prstGeom>
        </p:spPr>
        <p:txBody>
          <a:bodyPr wrap="square">
            <a:spAutoFit/>
          </a:bodyPr>
          <a:lstStyle/>
          <a:p>
            <a:r>
              <a:rPr lang="en-US" sz="3200" b="1" dirty="0">
                <a:solidFill>
                  <a:srgbClr val="002060"/>
                </a:solidFill>
                <a:latin typeface="Algerian" pitchFamily="82" charset="0"/>
              </a:rPr>
              <a:t>2.  Trade Receivables Turnover Ratio</a:t>
            </a:r>
            <a:endParaRPr lang="en-US" sz="3200" dirty="0">
              <a:solidFill>
                <a:srgbClr val="002060"/>
              </a:solidFill>
              <a:latin typeface="Algerian" pitchFamily="82" charset="0"/>
            </a:endParaRPr>
          </a:p>
        </p:txBody>
      </p:sp>
      <p:pic>
        <p:nvPicPr>
          <p:cNvPr id="2050" name="Picture 2"/>
          <p:cNvPicPr>
            <a:picLocks noChangeAspect="1" noChangeArrowheads="1"/>
          </p:cNvPicPr>
          <p:nvPr/>
        </p:nvPicPr>
        <p:blipFill>
          <a:blip r:embed="rId3"/>
          <a:srcRect/>
          <a:stretch>
            <a:fillRect/>
          </a:stretch>
        </p:blipFill>
        <p:spPr bwMode="auto">
          <a:xfrm>
            <a:off x="928662" y="928670"/>
            <a:ext cx="8072494" cy="112871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428728" y="5462609"/>
            <a:ext cx="6858048" cy="1038225"/>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
        <p:nvSpPr>
          <p:cNvPr id="6" name="TextBox 5"/>
          <p:cNvSpPr txBox="1"/>
          <p:nvPr/>
        </p:nvSpPr>
        <p:spPr>
          <a:xfrm>
            <a:off x="642910" y="2143116"/>
            <a:ext cx="8215370" cy="2862322"/>
          </a:xfrm>
          <a:prstGeom prst="rect">
            <a:avLst/>
          </a:prstGeom>
          <a:noFill/>
        </p:spPr>
        <p:txBody>
          <a:bodyPr wrap="square" rtlCol="0">
            <a:spAutoFit/>
          </a:bodyPr>
          <a:lstStyle/>
          <a:p>
            <a:r>
              <a:rPr lang="en-IN" sz="2000" i="1" u="sng" dirty="0">
                <a:solidFill>
                  <a:srgbClr val="D60093"/>
                </a:solidFill>
                <a:latin typeface="Britannic Bold" pitchFamily="34" charset="0"/>
              </a:rPr>
              <a:t>Significance :</a:t>
            </a:r>
          </a:p>
          <a:p>
            <a:pPr>
              <a:buClr>
                <a:schemeClr val="bg1"/>
              </a:buClr>
              <a:buFont typeface="Wingdings" pitchFamily="2" charset="2"/>
              <a:buChar char="§"/>
            </a:pPr>
            <a:r>
              <a:rPr lang="en-IN" sz="2000" i="1" dirty="0">
                <a:solidFill>
                  <a:srgbClr val="660066"/>
                </a:solidFill>
                <a:latin typeface="Britannic Bold" pitchFamily="34" charset="0"/>
              </a:rPr>
              <a:t> This ratio indicates the number of times trade receivables are turned    </a:t>
            </a:r>
          </a:p>
          <a:p>
            <a:pPr>
              <a:buClr>
                <a:schemeClr val="bg1"/>
              </a:buClr>
            </a:pPr>
            <a:r>
              <a:rPr lang="en-IN" sz="2000" i="1" dirty="0">
                <a:solidFill>
                  <a:srgbClr val="660066"/>
                </a:solidFill>
                <a:latin typeface="Britannic Bold" pitchFamily="34" charset="0"/>
              </a:rPr>
              <a:t>   over  in a year in relation to credit sales. It shows how quickly trade </a:t>
            </a:r>
          </a:p>
          <a:p>
            <a:r>
              <a:rPr lang="en-IN" sz="2000" i="1" dirty="0">
                <a:solidFill>
                  <a:srgbClr val="660066"/>
                </a:solidFill>
                <a:latin typeface="Britannic Bold" pitchFamily="34" charset="0"/>
              </a:rPr>
              <a:t>   receivables are converted into cash and the efficiency in collection of    </a:t>
            </a:r>
          </a:p>
          <a:p>
            <a:r>
              <a:rPr lang="en-IN" sz="2000" i="1" dirty="0">
                <a:solidFill>
                  <a:srgbClr val="660066"/>
                </a:solidFill>
                <a:latin typeface="Britannic Bold" pitchFamily="34" charset="0"/>
              </a:rPr>
              <a:t>   amounts due against trade receivables.</a:t>
            </a:r>
          </a:p>
          <a:p>
            <a:pPr>
              <a:buClr>
                <a:schemeClr val="bg1"/>
              </a:buClr>
              <a:buFont typeface="Wingdings" pitchFamily="2" charset="2"/>
              <a:buChar char="§"/>
            </a:pPr>
            <a:r>
              <a:rPr lang="en-IN" sz="2000" i="1" dirty="0">
                <a:solidFill>
                  <a:srgbClr val="660066"/>
                </a:solidFill>
                <a:latin typeface="Britannic Bold" pitchFamily="34" charset="0"/>
              </a:rPr>
              <a:t>  A high ratio is better since it shows that debts are collected more  </a:t>
            </a:r>
          </a:p>
          <a:p>
            <a:pPr>
              <a:buClr>
                <a:schemeClr val="bg1"/>
              </a:buClr>
            </a:pPr>
            <a:r>
              <a:rPr lang="en-IN" sz="2000" i="1" dirty="0">
                <a:solidFill>
                  <a:srgbClr val="660066"/>
                </a:solidFill>
                <a:latin typeface="Britannic Bold" pitchFamily="34" charset="0"/>
              </a:rPr>
              <a:t>    promptly.</a:t>
            </a:r>
          </a:p>
          <a:p>
            <a:pPr>
              <a:buClr>
                <a:schemeClr val="bg1"/>
              </a:buClr>
              <a:buFont typeface="Wingdings" pitchFamily="2" charset="2"/>
              <a:buChar char="§"/>
            </a:pPr>
            <a:r>
              <a:rPr lang="en-IN" sz="2000" i="1" dirty="0">
                <a:solidFill>
                  <a:srgbClr val="660066"/>
                </a:solidFill>
                <a:latin typeface="Britannic Bold" pitchFamily="34" charset="0"/>
              </a:rPr>
              <a:t>  A lower ratio shows inefficiency in collection or increased period  </a:t>
            </a:r>
          </a:p>
          <a:p>
            <a:pPr>
              <a:buClr>
                <a:schemeClr val="bg1"/>
              </a:buClr>
            </a:pPr>
            <a:r>
              <a:rPr lang="en-IN" sz="2000" i="1" dirty="0">
                <a:solidFill>
                  <a:srgbClr val="660066"/>
                </a:solidFill>
                <a:latin typeface="Britannic Bold" pitchFamily="34" charset="0"/>
              </a:rPr>
              <a:t>   and more investment in debtors than required.</a:t>
            </a:r>
            <a:endParaRPr lang="en-US" sz="2000" i="1" dirty="0">
              <a:solidFill>
                <a:srgbClr val="660066"/>
              </a:solidFill>
              <a:latin typeface="Britannic Bold"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857224" y="71415"/>
            <a:ext cx="8001056" cy="6678751"/>
          </a:xfrm>
          <a:prstGeom prst="rect">
            <a:avLst/>
          </a:prstGeom>
          <a:noFill/>
        </p:spPr>
        <p:txBody>
          <a:bodyPr wrap="square" lIns="91440" tIns="45720" rIns="91440" bIns="45720">
            <a:spAutoFit/>
          </a:bodyPr>
          <a:lstStyle/>
          <a:p>
            <a:r>
              <a:rPr lang="en-I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FORMULAES :</a:t>
            </a:r>
          </a:p>
          <a:p>
            <a:r>
              <a:rPr lang="en-IN" sz="2400" b="1" cap="all"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a:t>
            </a:r>
            <a:r>
              <a:rPr lang="en-IN"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  CREDIT REVENUE FROM OPERATIOINS : </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CREDIT SALES – SALES RETURN </a:t>
            </a:r>
          </a:p>
          <a:p>
            <a:pPr algn="ctr"/>
            <a:r>
              <a:rPr lang="en-IN" sz="2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(OR) </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REVENUE FROM OPEATIONS –CASH REVENUE FROM OPERATIONS </a:t>
            </a:r>
          </a:p>
          <a:p>
            <a:endPar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endParaRPr>
          </a:p>
          <a:p>
            <a:r>
              <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ii)  AVERAGE TRADE RECEIVABLES :</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OPENING DRS + </a:t>
            </a:r>
            <a:r>
              <a:rPr lang="en-IN" sz="20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b/R</a:t>
            </a:r>
            <a:r>
              <a:rPr lang="en-IN" sz="20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 </a:t>
            </a: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CLOSING DRS+ B/R </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2</a:t>
            </a:r>
          </a:p>
          <a:p>
            <a:pPr algn="ctr"/>
            <a:endParaRPr lang="en-I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r>
              <a:rPr lang="en-IN"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iii)  DEBT </a:t>
            </a:r>
            <a:r>
              <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COLLECTION PERIOD :</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365</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TRADE RECEIVABLES TURNOVER RATIO </a:t>
            </a:r>
          </a:p>
          <a:p>
            <a:pPr algn="ctr"/>
            <a:r>
              <a:rPr lang="en-IN" sz="2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(OR)</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12</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TRADE RECEIVABLES TURNOVER RATIO</a:t>
            </a:r>
          </a:p>
          <a:p>
            <a:pPr algn="ct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00100" y="357166"/>
            <a:ext cx="7476727" cy="584775"/>
          </a:xfrm>
          <a:prstGeom prst="rect">
            <a:avLst/>
          </a:prstGeom>
        </p:spPr>
        <p:txBody>
          <a:bodyPr wrap="none">
            <a:spAutoFit/>
          </a:bodyPr>
          <a:lstStyle/>
          <a:p>
            <a:r>
              <a:rPr lang="en-US" sz="3200" b="1" dirty="0">
                <a:solidFill>
                  <a:srgbClr val="002060"/>
                </a:solidFill>
                <a:latin typeface="Algerian" pitchFamily="82" charset="0"/>
              </a:rPr>
              <a:t>3.Trade Payables Turnover Ratio</a:t>
            </a:r>
            <a:endParaRPr lang="en-US" sz="3200" dirty="0">
              <a:solidFill>
                <a:srgbClr val="002060"/>
              </a:solidFill>
              <a:latin typeface="Algerian" pitchFamily="82" charset="0"/>
            </a:endParaRPr>
          </a:p>
        </p:txBody>
      </p:sp>
      <p:pic>
        <p:nvPicPr>
          <p:cNvPr id="3074" name="Picture 2"/>
          <p:cNvPicPr>
            <a:picLocks noChangeAspect="1" noChangeArrowheads="1"/>
          </p:cNvPicPr>
          <p:nvPr/>
        </p:nvPicPr>
        <p:blipFill>
          <a:blip r:embed="rId3"/>
          <a:srcRect/>
          <a:stretch>
            <a:fillRect/>
          </a:stretch>
        </p:blipFill>
        <p:spPr bwMode="auto">
          <a:xfrm>
            <a:off x="1142976" y="1000108"/>
            <a:ext cx="7643867" cy="121444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1385914" y="5514996"/>
            <a:ext cx="6972300" cy="91440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
        <p:nvSpPr>
          <p:cNvPr id="6" name="TextBox 5"/>
          <p:cNvSpPr txBox="1"/>
          <p:nvPr/>
        </p:nvSpPr>
        <p:spPr>
          <a:xfrm>
            <a:off x="785787" y="2285992"/>
            <a:ext cx="8215370" cy="2862322"/>
          </a:xfrm>
          <a:prstGeom prst="rect">
            <a:avLst/>
          </a:prstGeom>
          <a:noFill/>
          <a:ln>
            <a:solidFill>
              <a:srgbClr val="800080"/>
            </a:solidFill>
          </a:ln>
        </p:spPr>
        <p:txBody>
          <a:bodyPr wrap="square" rtlCol="0">
            <a:spAutoFit/>
          </a:bodyPr>
          <a:lstStyle/>
          <a:p>
            <a:r>
              <a:rPr lang="en-IN" sz="2000" i="1" dirty="0">
                <a:ln>
                  <a:solidFill>
                    <a:srgbClr val="660066"/>
                  </a:solidFill>
                </a:ln>
                <a:solidFill>
                  <a:srgbClr val="D60093"/>
                </a:solidFill>
                <a:latin typeface="Britannic Bold" pitchFamily="34" charset="0"/>
              </a:rPr>
              <a:t>Significance :</a:t>
            </a:r>
          </a:p>
          <a:p>
            <a:pPr>
              <a:buClr>
                <a:schemeClr val="bg1"/>
              </a:buClr>
              <a:buFont typeface="Wingdings" pitchFamily="2" charset="2"/>
              <a:buChar char="§"/>
            </a:pPr>
            <a:r>
              <a:rPr lang="en-IN" sz="2000" i="1" dirty="0">
                <a:ln>
                  <a:solidFill>
                    <a:srgbClr val="660066"/>
                  </a:solidFill>
                </a:ln>
                <a:solidFill>
                  <a:srgbClr val="800080"/>
                </a:solidFill>
                <a:latin typeface="Britannic Bold" pitchFamily="34" charset="0"/>
              </a:rPr>
              <a:t>  The objective of this ratio is to determine the efficiency with which  </a:t>
            </a:r>
          </a:p>
          <a:p>
            <a:pPr>
              <a:buClr>
                <a:schemeClr val="bg1"/>
              </a:buClr>
            </a:pPr>
            <a:r>
              <a:rPr lang="en-IN" sz="2000" i="1" dirty="0">
                <a:ln>
                  <a:solidFill>
                    <a:srgbClr val="660066"/>
                  </a:solidFill>
                </a:ln>
                <a:solidFill>
                  <a:srgbClr val="800080"/>
                </a:solidFill>
                <a:latin typeface="Britannic Bold" pitchFamily="34" charset="0"/>
              </a:rPr>
              <a:t>   the trade payables are managed and paid.</a:t>
            </a:r>
          </a:p>
          <a:p>
            <a:pPr>
              <a:buClr>
                <a:schemeClr val="bg1"/>
              </a:buClr>
              <a:buFont typeface="Wingdings" pitchFamily="2" charset="2"/>
              <a:buChar char="§"/>
            </a:pPr>
            <a:r>
              <a:rPr lang="en-IN" sz="2000" i="1" dirty="0">
                <a:ln>
                  <a:solidFill>
                    <a:srgbClr val="660066"/>
                  </a:solidFill>
                </a:ln>
                <a:solidFill>
                  <a:srgbClr val="800080"/>
                </a:solidFill>
                <a:latin typeface="Britannic Bold" pitchFamily="34" charset="0"/>
              </a:rPr>
              <a:t>  A high ratio or shorter payment period shows the availability of less </a:t>
            </a:r>
          </a:p>
          <a:p>
            <a:r>
              <a:rPr lang="en-IN" sz="2000" i="1" dirty="0">
                <a:ln>
                  <a:solidFill>
                    <a:srgbClr val="660066"/>
                  </a:solidFill>
                </a:ln>
                <a:solidFill>
                  <a:srgbClr val="800080"/>
                </a:solidFill>
                <a:latin typeface="Britannic Bold" pitchFamily="34" charset="0"/>
              </a:rPr>
              <a:t>   credit period or early payments. It indicates that the firm is not   </a:t>
            </a:r>
          </a:p>
          <a:p>
            <a:r>
              <a:rPr lang="en-IN" sz="2000" i="1" dirty="0">
                <a:ln>
                  <a:solidFill>
                    <a:srgbClr val="660066"/>
                  </a:solidFill>
                </a:ln>
                <a:solidFill>
                  <a:srgbClr val="800080"/>
                </a:solidFill>
                <a:latin typeface="Britannic Bold" pitchFamily="34" charset="0"/>
              </a:rPr>
              <a:t>   availing full credit period and this boosts up credit worthiness of the   </a:t>
            </a:r>
          </a:p>
          <a:p>
            <a:r>
              <a:rPr lang="en-IN" sz="2000" i="1" dirty="0">
                <a:ln>
                  <a:solidFill>
                    <a:srgbClr val="660066"/>
                  </a:solidFill>
                </a:ln>
                <a:solidFill>
                  <a:srgbClr val="800080"/>
                </a:solidFill>
                <a:latin typeface="Britannic Bold" pitchFamily="34" charset="0"/>
              </a:rPr>
              <a:t>   firm.</a:t>
            </a:r>
          </a:p>
          <a:p>
            <a:pPr>
              <a:buClr>
                <a:schemeClr val="bg1"/>
              </a:buClr>
              <a:buFont typeface="Wingdings" pitchFamily="2" charset="2"/>
              <a:buChar char="§"/>
            </a:pPr>
            <a:r>
              <a:rPr lang="en-IN" sz="2000" i="1" dirty="0">
                <a:ln>
                  <a:solidFill>
                    <a:srgbClr val="660066"/>
                  </a:solidFill>
                </a:ln>
                <a:solidFill>
                  <a:srgbClr val="800080"/>
                </a:solidFill>
                <a:latin typeface="Britannic Bold" pitchFamily="34" charset="0"/>
              </a:rPr>
              <a:t>  A low ratio indicates that creditors are not paid in time or increased </a:t>
            </a:r>
          </a:p>
          <a:p>
            <a:r>
              <a:rPr lang="en-IN" sz="2000" i="1" dirty="0">
                <a:ln>
                  <a:solidFill>
                    <a:srgbClr val="660066"/>
                  </a:solidFill>
                </a:ln>
                <a:solidFill>
                  <a:srgbClr val="800080"/>
                </a:solidFill>
                <a:latin typeface="Britannic Bold" pitchFamily="34" charset="0"/>
              </a:rPr>
              <a:t>   credit period.</a:t>
            </a:r>
            <a:endParaRPr lang="en-US" sz="2000" i="1" dirty="0">
              <a:ln>
                <a:solidFill>
                  <a:srgbClr val="660066"/>
                </a:solidFill>
              </a:ln>
              <a:solidFill>
                <a:srgbClr val="800080"/>
              </a:solidFill>
              <a:latin typeface="Britannic Bold"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857224" y="285728"/>
            <a:ext cx="7643866" cy="6001643"/>
          </a:xfrm>
          <a:prstGeom prst="rect">
            <a:avLst/>
          </a:prstGeom>
          <a:noFill/>
        </p:spPr>
        <p:txBody>
          <a:bodyPr wrap="square" lIns="91440" tIns="45720" rIns="91440" bIns="45720">
            <a:spAutoFit/>
          </a:bodyPr>
          <a:lstStyle/>
          <a:p>
            <a:r>
              <a:rPr lang="en-I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FORMULAES :</a:t>
            </a:r>
          </a:p>
          <a:p>
            <a:endParaRPr lang="en-IN"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marL="514350" indent="-514350"/>
            <a:r>
              <a:rPr lang="en-IN" sz="2400" b="1"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a:t>
            </a:r>
            <a:r>
              <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    AVERAGE TRADE PAYABLES :</a:t>
            </a:r>
          </a:p>
          <a:p>
            <a:pPr marL="514350" indent="-514350">
              <a:buAutoNum type="romanLcParenR"/>
            </a:pPr>
            <a:endParaRPr lang="en-IN"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OPENING CRS + B/P + CLOSING CRS + B/P</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2</a:t>
            </a:r>
          </a:p>
          <a:p>
            <a:pPr algn="ctr"/>
            <a:endPar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r>
              <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ii) AVERAGE PAYMENT PERIOD </a:t>
            </a:r>
            <a:r>
              <a:rPr lang="en-IN" sz="24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rPr>
              <a:t>:</a:t>
            </a:r>
          </a:p>
          <a:p>
            <a:endParaRPr lang="en-IN" sz="2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Britannic Bold" pitchFamily="34" charset="0"/>
            </a:endParaRPr>
          </a:p>
          <a:p>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AVERAGE TRADE PAYABLES    x   No</a:t>
            </a: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Of months / days </a:t>
            </a:r>
          </a:p>
          <a:p>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          </a:t>
            </a: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Net credit purchases       </a:t>
            </a:r>
          </a:p>
          <a:p>
            <a:pPr algn="ctr"/>
            <a:endPar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(Or)</a:t>
            </a:r>
          </a:p>
          <a:p>
            <a:pPr algn="ctr"/>
            <a:endPar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Months or days in a year </a:t>
            </a:r>
          </a:p>
          <a:p>
            <a:pPr algn="ctr"/>
            <a:r>
              <a:rPr lang="en-IN"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a:t>
            </a:r>
          </a:p>
          <a:p>
            <a:pPr algn="ctr"/>
            <a:r>
              <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rPr>
              <a:t>Trade payables turnover ratio</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itannic Bold" pitchFamily="34" charset="0"/>
            </a:endParaRPr>
          </a:p>
        </p:txBody>
      </p:sp>
      <p:cxnSp>
        <p:nvCxnSpPr>
          <p:cNvPr id="11" name="Straight Connector 10"/>
          <p:cNvCxnSpPr/>
          <p:nvPr/>
        </p:nvCxnSpPr>
        <p:spPr>
          <a:xfrm>
            <a:off x="1500166" y="4070354"/>
            <a:ext cx="3214710" cy="1588"/>
          </a:xfrm>
          <a:prstGeom prst="line">
            <a:avLst/>
          </a:prstGeom>
          <a:ln w="31750">
            <a:solidFill>
              <a:srgbClr val="66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 School PowerPoint Templates - PPT, PPTX | Free &amp; Premium Templat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00100" y="285728"/>
            <a:ext cx="7715304" cy="584775"/>
          </a:xfrm>
          <a:prstGeom prst="rect">
            <a:avLst/>
          </a:prstGeom>
        </p:spPr>
        <p:txBody>
          <a:bodyPr wrap="square">
            <a:spAutoFit/>
          </a:bodyPr>
          <a:lstStyle/>
          <a:p>
            <a:r>
              <a:rPr lang="en-US" sz="3200" b="1" dirty="0">
                <a:solidFill>
                  <a:srgbClr val="002060"/>
                </a:solidFill>
                <a:latin typeface="Algerian" pitchFamily="82" charset="0"/>
              </a:rPr>
              <a:t>4. Working capital Turnover Ratio</a:t>
            </a:r>
            <a:endParaRPr lang="en-US" sz="3200" dirty="0">
              <a:solidFill>
                <a:srgbClr val="002060"/>
              </a:solidFill>
              <a:latin typeface="Algerian" pitchFamily="82" charset="0"/>
            </a:endParaRPr>
          </a:p>
        </p:txBody>
      </p:sp>
      <p:sp>
        <p:nvSpPr>
          <p:cNvPr id="5" name="TextBox 4"/>
          <p:cNvSpPr txBox="1"/>
          <p:nvPr/>
        </p:nvSpPr>
        <p:spPr>
          <a:xfrm>
            <a:off x="1071538" y="996719"/>
            <a:ext cx="7929618" cy="923330"/>
          </a:xfrm>
          <a:prstGeom prst="rect">
            <a:avLst/>
          </a:prstGeom>
          <a:solidFill>
            <a:srgbClr val="FFFFCC"/>
          </a:solidFill>
        </p:spPr>
        <p:txBody>
          <a:bodyPr wrap="square" rtlCol="0">
            <a:spAutoFit/>
          </a:bodyPr>
          <a:lstStyle/>
          <a:p>
            <a:r>
              <a:rPr lang="en-IN" i="1" dirty="0">
                <a:latin typeface="Arial" pitchFamily="34" charset="0"/>
                <a:cs typeface="Arial" pitchFamily="34" charset="0"/>
              </a:rPr>
              <a:t>It shows the relationship between working capital and revenue from operations. It shows the no .of times a unit of rupee invested in working capital produces Sales.</a:t>
            </a:r>
            <a:endParaRPr lang="en-US" i="1" dirty="0">
              <a:latin typeface="Arial" pitchFamily="34" charset="0"/>
              <a:cs typeface="Arial" pitchFamily="34" charset="0"/>
            </a:endParaRPr>
          </a:p>
        </p:txBody>
      </p:sp>
      <p:sp>
        <p:nvSpPr>
          <p:cNvPr id="6" name="TextBox 5"/>
          <p:cNvSpPr txBox="1"/>
          <p:nvPr/>
        </p:nvSpPr>
        <p:spPr>
          <a:xfrm>
            <a:off x="1500166" y="4246442"/>
            <a:ext cx="6643734" cy="1477328"/>
          </a:xfrm>
          <a:prstGeom prst="rect">
            <a:avLst/>
          </a:prstGeom>
          <a:solidFill>
            <a:srgbClr val="FFFFCC"/>
          </a:solidFill>
          <a:ln>
            <a:solidFill>
              <a:srgbClr val="6600CC"/>
            </a:solidFill>
          </a:ln>
        </p:spPr>
        <p:txBody>
          <a:bodyPr wrap="square" rtlCol="0">
            <a:spAutoFit/>
          </a:bodyPr>
          <a:lstStyle/>
          <a:p>
            <a:r>
              <a:rPr lang="en-IN" i="1" dirty="0">
                <a:solidFill>
                  <a:srgbClr val="FF0000"/>
                </a:solidFill>
                <a:latin typeface="Bahnschrift SemiBold" pitchFamily="34" charset="0"/>
              </a:rPr>
              <a:t>Working Capital Turnover Ratio =   </a:t>
            </a:r>
            <a:r>
              <a:rPr lang="en-IN" i="1" dirty="0" smtClean="0">
                <a:solidFill>
                  <a:srgbClr val="FF0000"/>
                </a:solidFill>
                <a:latin typeface="Bahnschrift SemiBold" pitchFamily="34" charset="0"/>
              </a:rPr>
              <a:t> </a:t>
            </a:r>
            <a:r>
              <a:rPr lang="en-IN" i="1" dirty="0">
                <a:solidFill>
                  <a:srgbClr val="FF0000"/>
                </a:solidFill>
                <a:latin typeface="Bahnschrift SemiBold" pitchFamily="34" charset="0"/>
              </a:rPr>
              <a:t>Revenue from operations</a:t>
            </a:r>
          </a:p>
          <a:p>
            <a:r>
              <a:rPr lang="en-IN" i="1" dirty="0">
                <a:solidFill>
                  <a:srgbClr val="FF0000"/>
                </a:solidFill>
                <a:latin typeface="Bahnschrift SemiBold" pitchFamily="34" charset="0"/>
              </a:rPr>
              <a:t>                                                              </a:t>
            </a:r>
            <a:r>
              <a:rPr lang="en-IN" i="1" dirty="0" smtClean="0">
                <a:solidFill>
                  <a:srgbClr val="FF0000"/>
                </a:solidFill>
                <a:latin typeface="Bahnschrift SemiBold" pitchFamily="34" charset="0"/>
              </a:rPr>
              <a:t>Working </a:t>
            </a:r>
            <a:r>
              <a:rPr lang="en-IN" i="1" dirty="0">
                <a:solidFill>
                  <a:srgbClr val="FF0000"/>
                </a:solidFill>
                <a:latin typeface="Bahnschrift SemiBold" pitchFamily="34" charset="0"/>
              </a:rPr>
              <a:t>capital </a:t>
            </a:r>
          </a:p>
          <a:p>
            <a:r>
              <a:rPr lang="en-IN" i="1" dirty="0">
                <a:solidFill>
                  <a:srgbClr val="FF0000"/>
                </a:solidFill>
                <a:latin typeface="Bahnschrift SemiBold" pitchFamily="34" charset="0"/>
              </a:rPr>
              <a:t>                                                                      </a:t>
            </a:r>
          </a:p>
          <a:p>
            <a:pPr algn="ctr"/>
            <a:r>
              <a:rPr lang="en-IN" i="1" u="sng" dirty="0">
                <a:solidFill>
                  <a:srgbClr val="FF0000"/>
                </a:solidFill>
                <a:latin typeface="Bahnschrift SemiBold" pitchFamily="34" charset="0"/>
              </a:rPr>
              <a:t>Note: </a:t>
            </a:r>
            <a:r>
              <a:rPr lang="en-IN" i="1" dirty="0">
                <a:solidFill>
                  <a:srgbClr val="FF0000"/>
                </a:solidFill>
                <a:latin typeface="Bahnschrift SemiBold" pitchFamily="34" charset="0"/>
              </a:rPr>
              <a:t>working capital = current assets – current liabilities</a:t>
            </a:r>
          </a:p>
          <a:p>
            <a:r>
              <a:rPr lang="en-IN" dirty="0"/>
              <a:t>                                                             </a:t>
            </a:r>
            <a:endParaRPr lang="en-US" dirty="0"/>
          </a:p>
        </p:txBody>
      </p:sp>
      <p:sp>
        <p:nvSpPr>
          <p:cNvPr id="7" name="TextBox 6"/>
          <p:cNvSpPr txBox="1"/>
          <p:nvPr/>
        </p:nvSpPr>
        <p:spPr>
          <a:xfrm>
            <a:off x="928662" y="2071678"/>
            <a:ext cx="7929618" cy="2031325"/>
          </a:xfrm>
          <a:prstGeom prst="rect">
            <a:avLst/>
          </a:prstGeom>
          <a:noFill/>
        </p:spPr>
        <p:txBody>
          <a:bodyPr wrap="square" rtlCol="0">
            <a:spAutoFit/>
          </a:bodyPr>
          <a:lstStyle/>
          <a:p>
            <a:r>
              <a:rPr lang="en-IN" u="sng" dirty="0">
                <a:solidFill>
                  <a:srgbClr val="D60093"/>
                </a:solidFill>
                <a:latin typeface="Britannic Bold" pitchFamily="34" charset="0"/>
              </a:rPr>
              <a:t>Significance :</a:t>
            </a:r>
          </a:p>
          <a:p>
            <a:r>
              <a:rPr lang="en-IN" i="1" dirty="0">
                <a:solidFill>
                  <a:srgbClr val="660066"/>
                </a:solidFill>
                <a:latin typeface="Britannic Bold" pitchFamily="34" charset="0"/>
              </a:rPr>
              <a:t>The objective of this ratio is to ascertain whether or not working capital has been effectively used in generating revenue</a:t>
            </a:r>
          </a:p>
          <a:p>
            <a:r>
              <a:rPr lang="en-IN" i="1" dirty="0">
                <a:solidFill>
                  <a:srgbClr val="660066"/>
                </a:solidFill>
                <a:latin typeface="Britannic Bold" pitchFamily="34" charset="0"/>
              </a:rPr>
              <a:t>A high ratio shows efficient use of working capital. It indicates overtrading-working capital being inadequate for the scale of operations</a:t>
            </a:r>
          </a:p>
          <a:p>
            <a:r>
              <a:rPr lang="en-IN" i="1" dirty="0">
                <a:solidFill>
                  <a:srgbClr val="660066"/>
                </a:solidFill>
                <a:latin typeface="Britannic Bold" pitchFamily="34" charset="0"/>
              </a:rPr>
              <a:t>A low ratio shows inefficient use of working capital.</a:t>
            </a:r>
          </a:p>
          <a:p>
            <a:endParaRPr lang="en-US" dirty="0"/>
          </a:p>
        </p:txBody>
      </p:sp>
      <p:cxnSp>
        <p:nvCxnSpPr>
          <p:cNvPr id="9" name="Straight Connector 8"/>
          <p:cNvCxnSpPr/>
          <p:nvPr/>
        </p:nvCxnSpPr>
        <p:spPr>
          <a:xfrm>
            <a:off x="5000628" y="4570420"/>
            <a:ext cx="257176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38101"/>
            <a:ext cx="9144000" cy="6896101"/>
          </a:xfrm>
          <a:prstGeom prst="rect">
            <a:avLst/>
          </a:prstGeom>
          <a:noFill/>
        </p:spPr>
      </p:pic>
      <p:sp>
        <p:nvSpPr>
          <p:cNvPr id="3" name="Rectangle 2"/>
          <p:cNvSpPr/>
          <p:nvPr/>
        </p:nvSpPr>
        <p:spPr>
          <a:xfrm>
            <a:off x="857223" y="500042"/>
            <a:ext cx="7286677" cy="707886"/>
          </a:xfrm>
          <a:prstGeom prst="rect">
            <a:avLst/>
          </a:prstGeom>
          <a:noFill/>
          <a:ln>
            <a:solidFill>
              <a:srgbClr val="66FF33"/>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N" sz="4000" b="1" spc="50" dirty="0">
                <a:ln w="11430"/>
                <a:solidFill>
                  <a:srgbClr val="7030A0"/>
                </a:solidFill>
                <a:effectLst>
                  <a:outerShdw blurRad="76200" dist="50800" dir="5400000" algn="tl" rotWithShape="0">
                    <a:srgbClr val="000000">
                      <a:alpha val="65000"/>
                    </a:srgbClr>
                  </a:outerShdw>
                </a:effectLst>
                <a:latin typeface="Algerian" pitchFamily="82" charset="0"/>
              </a:rPr>
              <a:t>PROFITABILITY RATIOS</a:t>
            </a:r>
            <a:endParaRPr lang="en-US" sz="4000" b="1" cap="none" spc="50" dirty="0">
              <a:ln w="11430"/>
              <a:solidFill>
                <a:srgbClr val="7030A0"/>
              </a:solidFill>
              <a:effectLst>
                <a:outerShdw blurRad="76200" dist="50800" dir="5400000" algn="tl" rotWithShape="0">
                  <a:srgbClr val="000000">
                    <a:alpha val="65000"/>
                  </a:srgbClr>
                </a:outerShdw>
              </a:effectLst>
              <a:latin typeface="Algerian" pitchFamily="82" charset="0"/>
            </a:endParaRPr>
          </a:p>
        </p:txBody>
      </p:sp>
      <p:sp>
        <p:nvSpPr>
          <p:cNvPr id="5" name="TextBox 4"/>
          <p:cNvSpPr txBox="1"/>
          <p:nvPr/>
        </p:nvSpPr>
        <p:spPr>
          <a:xfrm>
            <a:off x="714348" y="1413205"/>
            <a:ext cx="8150373" cy="2862322"/>
          </a:xfrm>
          <a:prstGeom prst="rect">
            <a:avLst/>
          </a:prstGeom>
          <a:noFill/>
        </p:spPr>
        <p:txBody>
          <a:bodyPr wrap="none" rtlCol="0">
            <a:spAutoFit/>
          </a:bodyPr>
          <a:lstStyle/>
          <a:p>
            <a:r>
              <a:rPr lang="en-IN" sz="2000" dirty="0">
                <a:solidFill>
                  <a:srgbClr val="FFFF00"/>
                </a:solidFill>
                <a:latin typeface="Arial" pitchFamily="34" charset="0"/>
                <a:cs typeface="Arial" pitchFamily="34" charset="0"/>
              </a:rPr>
              <a:t>Efficiency  in business is measured by profitability. “Profitability” refers </a:t>
            </a:r>
          </a:p>
          <a:p>
            <a:r>
              <a:rPr lang="en-IN" sz="2000" dirty="0">
                <a:solidFill>
                  <a:srgbClr val="FFFF00"/>
                </a:solidFill>
                <a:latin typeface="Arial" pitchFamily="34" charset="0"/>
                <a:cs typeface="Arial" pitchFamily="34" charset="0"/>
              </a:rPr>
              <a:t>to financial performance of the business. These ratios  are expressed </a:t>
            </a:r>
          </a:p>
          <a:p>
            <a:r>
              <a:rPr lang="en-IN" sz="2000" dirty="0">
                <a:solidFill>
                  <a:srgbClr val="FFFF00"/>
                </a:solidFill>
                <a:latin typeface="Arial" pitchFamily="34" charset="0"/>
                <a:cs typeface="Arial" pitchFamily="34" charset="0"/>
              </a:rPr>
              <a:t> in </a:t>
            </a:r>
            <a:r>
              <a:rPr lang="en-IN" sz="2000" dirty="0">
                <a:solidFill>
                  <a:srgbClr val="FF0000"/>
                </a:solidFill>
                <a:latin typeface="Arial" pitchFamily="34" charset="0"/>
                <a:cs typeface="Arial" pitchFamily="34" charset="0"/>
              </a:rPr>
              <a:t>percentage</a:t>
            </a:r>
            <a:r>
              <a:rPr lang="en-IN" sz="2000" dirty="0">
                <a:solidFill>
                  <a:srgbClr val="FFFF00"/>
                </a:solidFill>
                <a:latin typeface="Arial" pitchFamily="34" charset="0"/>
                <a:cs typeface="Arial" pitchFamily="34" charset="0"/>
              </a:rPr>
              <a:t>. The profitability ratios are :</a:t>
            </a:r>
          </a:p>
          <a:p>
            <a:endParaRPr lang="en-IN" sz="2000" dirty="0">
              <a:solidFill>
                <a:srgbClr val="FFFF00"/>
              </a:solidFill>
              <a:latin typeface="Arial" pitchFamily="34" charset="0"/>
              <a:cs typeface="Arial" pitchFamily="34" charset="0"/>
            </a:endParaRPr>
          </a:p>
          <a:p>
            <a:pPr marL="514350" indent="-514350">
              <a:buFont typeface="+mj-lt"/>
              <a:buAutoNum type="romanLcPeriod"/>
            </a:pPr>
            <a:r>
              <a:rPr lang="en-IN" sz="2000" dirty="0">
                <a:solidFill>
                  <a:srgbClr val="FFFF00"/>
                </a:solidFill>
                <a:latin typeface="Arial" pitchFamily="34" charset="0"/>
                <a:cs typeface="Arial" pitchFamily="34" charset="0"/>
              </a:rPr>
              <a:t>Gross profit Ratio</a:t>
            </a:r>
          </a:p>
          <a:p>
            <a:pPr marL="514350" indent="-514350">
              <a:buFont typeface="+mj-lt"/>
              <a:buAutoNum type="romanLcPeriod"/>
            </a:pPr>
            <a:r>
              <a:rPr lang="en-IN" sz="2000" dirty="0">
                <a:solidFill>
                  <a:srgbClr val="FFFF00"/>
                </a:solidFill>
                <a:latin typeface="Arial" pitchFamily="34" charset="0"/>
                <a:cs typeface="Arial" pitchFamily="34" charset="0"/>
              </a:rPr>
              <a:t>Operating Ratio</a:t>
            </a:r>
          </a:p>
          <a:p>
            <a:pPr marL="514350" indent="-514350">
              <a:buFont typeface="+mj-lt"/>
              <a:buAutoNum type="romanLcPeriod"/>
            </a:pPr>
            <a:r>
              <a:rPr lang="en-IN" sz="2000" dirty="0">
                <a:solidFill>
                  <a:srgbClr val="FFFF00"/>
                </a:solidFill>
                <a:latin typeface="Arial" pitchFamily="34" charset="0"/>
                <a:cs typeface="Arial" pitchFamily="34" charset="0"/>
              </a:rPr>
              <a:t>Operating profit Ratio</a:t>
            </a:r>
          </a:p>
          <a:p>
            <a:pPr marL="514350" indent="-514350">
              <a:buFont typeface="+mj-lt"/>
              <a:buAutoNum type="romanLcPeriod"/>
            </a:pPr>
            <a:r>
              <a:rPr lang="en-IN" sz="2000" dirty="0">
                <a:solidFill>
                  <a:srgbClr val="FFFF00"/>
                </a:solidFill>
                <a:latin typeface="Arial" pitchFamily="34" charset="0"/>
                <a:cs typeface="Arial" pitchFamily="34" charset="0"/>
              </a:rPr>
              <a:t>Net profit Ratio </a:t>
            </a:r>
          </a:p>
          <a:p>
            <a:pPr marL="514350" indent="-514350">
              <a:buFont typeface="+mj-lt"/>
              <a:buAutoNum type="romanLcPeriod"/>
            </a:pPr>
            <a:r>
              <a:rPr lang="en-IN" sz="2000" dirty="0">
                <a:solidFill>
                  <a:srgbClr val="FFFF00"/>
                </a:solidFill>
                <a:latin typeface="Arial" pitchFamily="34" charset="0"/>
                <a:cs typeface="Arial" pitchFamily="34" charset="0"/>
              </a:rPr>
              <a:t>Return on Investment Ratio</a:t>
            </a:r>
            <a:endParaRPr lang="en-US" sz="2000" dirty="0">
              <a:solidFill>
                <a:srgbClr val="FFFF00"/>
              </a:solidFill>
              <a:latin typeface="Arial" pitchFamily="34" charset="0"/>
              <a:cs typeface="Arial" pitchFamily="34" charset="0"/>
            </a:endParaRPr>
          </a:p>
        </p:txBody>
      </p:sp>
      <p:graphicFrame>
        <p:nvGraphicFramePr>
          <p:cNvPr id="8" name="Diagram 7"/>
          <p:cNvGraphicFramePr/>
          <p:nvPr/>
        </p:nvGraphicFramePr>
        <p:xfrm>
          <a:off x="3786182" y="2000240"/>
          <a:ext cx="500066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714348" y="1214422"/>
            <a:ext cx="7929619" cy="5399836"/>
          </a:xfrm>
          <a:prstGeom prst="rect">
            <a:avLst/>
          </a:prstGeom>
          <a:noFill/>
        </p:spPr>
        <p:txBody>
          <a:bodyPr wrap="square" rtlCol="0">
            <a:spAutoFit/>
          </a:bodyPr>
          <a:lstStyle/>
          <a:p>
            <a:pPr>
              <a:lnSpc>
                <a:spcPct val="150000"/>
              </a:lnSpc>
              <a:buFont typeface="Wingdings" pitchFamily="2" charset="2"/>
              <a:buChar char="ü"/>
            </a:pPr>
            <a:r>
              <a:rPr lang="en-IN" sz="2800" dirty="0">
                <a:solidFill>
                  <a:srgbClr val="0000CC"/>
                </a:solidFill>
                <a:latin typeface="Times New Roman" pitchFamily="18" charset="0"/>
                <a:cs typeface="Times New Roman" pitchFamily="18" charset="0"/>
              </a:rPr>
              <a:t>   To </a:t>
            </a:r>
            <a:r>
              <a:rPr lang="en-IN" sz="2800" b="1" dirty="0">
                <a:solidFill>
                  <a:srgbClr val="0000CC"/>
                </a:solidFill>
                <a:latin typeface="Times New Roman" pitchFamily="18" charset="0"/>
                <a:cs typeface="Times New Roman" pitchFamily="18" charset="0"/>
              </a:rPr>
              <a:t>simplify</a:t>
            </a:r>
            <a:r>
              <a:rPr lang="en-IN" sz="2800" dirty="0">
                <a:solidFill>
                  <a:srgbClr val="0000CC"/>
                </a:solidFill>
                <a:latin typeface="Times New Roman" pitchFamily="18" charset="0"/>
                <a:cs typeface="Times New Roman" pitchFamily="18" charset="0"/>
              </a:rPr>
              <a:t> the accounting information</a:t>
            </a:r>
          </a:p>
          <a:p>
            <a:pPr>
              <a:lnSpc>
                <a:spcPct val="150000"/>
              </a:lnSpc>
              <a:buFont typeface="Wingdings" pitchFamily="2" charset="2"/>
              <a:buChar char="ü"/>
            </a:pPr>
            <a:r>
              <a:rPr lang="en-IN" sz="2800" dirty="0">
                <a:solidFill>
                  <a:srgbClr val="0000CC"/>
                </a:solidFill>
                <a:latin typeface="Times New Roman" pitchFamily="18" charset="0"/>
                <a:cs typeface="Times New Roman" pitchFamily="18" charset="0"/>
              </a:rPr>
              <a:t>   To determine the </a:t>
            </a:r>
            <a:r>
              <a:rPr lang="en-IN" sz="2800" b="1" dirty="0">
                <a:solidFill>
                  <a:srgbClr val="0000CC"/>
                </a:solidFill>
                <a:latin typeface="Times New Roman" pitchFamily="18" charset="0"/>
                <a:cs typeface="Times New Roman" pitchFamily="18" charset="0"/>
              </a:rPr>
              <a:t>liquidity</a:t>
            </a:r>
            <a:r>
              <a:rPr lang="en-IN" sz="2800" dirty="0">
                <a:solidFill>
                  <a:srgbClr val="0000CC"/>
                </a:solidFill>
                <a:latin typeface="Times New Roman" pitchFamily="18" charset="0"/>
                <a:cs typeface="Times New Roman" pitchFamily="18" charset="0"/>
              </a:rPr>
              <a:t>( short term and long     </a:t>
            </a:r>
          </a:p>
          <a:p>
            <a:pPr>
              <a:lnSpc>
                <a:spcPct val="150000"/>
              </a:lnSpc>
            </a:pPr>
            <a:r>
              <a:rPr lang="en-IN" sz="2800" dirty="0">
                <a:solidFill>
                  <a:srgbClr val="0000CC"/>
                </a:solidFill>
                <a:latin typeface="Times New Roman" pitchFamily="18" charset="0"/>
                <a:cs typeface="Times New Roman" pitchFamily="18" charset="0"/>
              </a:rPr>
              <a:t>       term financial obligations)</a:t>
            </a:r>
          </a:p>
          <a:p>
            <a:pPr>
              <a:lnSpc>
                <a:spcPct val="150000"/>
              </a:lnSpc>
              <a:buFont typeface="Wingdings" pitchFamily="2" charset="2"/>
              <a:buChar char="ü"/>
            </a:pPr>
            <a:r>
              <a:rPr lang="en-IN" sz="2800" dirty="0">
                <a:solidFill>
                  <a:srgbClr val="0000CC"/>
                </a:solidFill>
                <a:latin typeface="Times New Roman" pitchFamily="18" charset="0"/>
                <a:cs typeface="Times New Roman" pitchFamily="18" charset="0"/>
              </a:rPr>
              <a:t>   To assess the </a:t>
            </a:r>
            <a:r>
              <a:rPr lang="en-IN" sz="2800" b="1" dirty="0">
                <a:solidFill>
                  <a:srgbClr val="0000CC"/>
                </a:solidFill>
                <a:latin typeface="Times New Roman" pitchFamily="18" charset="0"/>
                <a:cs typeface="Times New Roman" pitchFamily="18" charset="0"/>
              </a:rPr>
              <a:t>operational efficiency </a:t>
            </a:r>
            <a:r>
              <a:rPr lang="en-IN" sz="2800" dirty="0">
                <a:solidFill>
                  <a:srgbClr val="0000CC"/>
                </a:solidFill>
                <a:latin typeface="Times New Roman" pitchFamily="18" charset="0"/>
                <a:cs typeface="Times New Roman" pitchFamily="18" charset="0"/>
              </a:rPr>
              <a:t>of the    </a:t>
            </a:r>
          </a:p>
          <a:p>
            <a:pPr>
              <a:lnSpc>
                <a:spcPct val="150000"/>
              </a:lnSpc>
            </a:pPr>
            <a:r>
              <a:rPr lang="en-IN" sz="2800" dirty="0">
                <a:solidFill>
                  <a:srgbClr val="0000CC"/>
                </a:solidFill>
                <a:latin typeface="Times New Roman" pitchFamily="18" charset="0"/>
                <a:cs typeface="Times New Roman" pitchFamily="18" charset="0"/>
              </a:rPr>
              <a:t>       business</a:t>
            </a:r>
          </a:p>
          <a:p>
            <a:pPr>
              <a:lnSpc>
                <a:spcPct val="150000"/>
              </a:lnSpc>
              <a:buFont typeface="Wingdings" pitchFamily="2" charset="2"/>
              <a:buChar char="ü"/>
            </a:pPr>
            <a:r>
              <a:rPr lang="en-IN" sz="2800" dirty="0">
                <a:solidFill>
                  <a:srgbClr val="0000CC"/>
                </a:solidFill>
                <a:latin typeface="Times New Roman" pitchFamily="18" charset="0"/>
                <a:cs typeface="Times New Roman" pitchFamily="18" charset="0"/>
              </a:rPr>
              <a:t>    To analyse the </a:t>
            </a:r>
            <a:r>
              <a:rPr lang="en-IN" sz="2800" b="1" dirty="0">
                <a:solidFill>
                  <a:srgbClr val="0000CC"/>
                </a:solidFill>
                <a:latin typeface="Times New Roman" pitchFamily="18" charset="0"/>
                <a:cs typeface="Times New Roman" pitchFamily="18" charset="0"/>
              </a:rPr>
              <a:t>profitability</a:t>
            </a:r>
            <a:r>
              <a:rPr lang="en-IN" sz="2800" dirty="0">
                <a:solidFill>
                  <a:srgbClr val="0000CC"/>
                </a:solidFill>
                <a:latin typeface="Times New Roman" pitchFamily="18" charset="0"/>
                <a:cs typeface="Times New Roman" pitchFamily="18" charset="0"/>
              </a:rPr>
              <a:t> of the business</a:t>
            </a:r>
          </a:p>
          <a:p>
            <a:pPr>
              <a:lnSpc>
                <a:spcPct val="150000"/>
              </a:lnSpc>
              <a:buFont typeface="Wingdings" pitchFamily="2" charset="2"/>
              <a:buChar char="ü"/>
            </a:pPr>
            <a:r>
              <a:rPr lang="en-IN" sz="2800" dirty="0">
                <a:solidFill>
                  <a:srgbClr val="0000CC"/>
                </a:solidFill>
                <a:latin typeface="Times New Roman" pitchFamily="18" charset="0"/>
                <a:cs typeface="Times New Roman" pitchFamily="18" charset="0"/>
              </a:rPr>
              <a:t>    To help in </a:t>
            </a:r>
            <a:r>
              <a:rPr lang="en-IN" sz="2800" b="1" dirty="0">
                <a:solidFill>
                  <a:srgbClr val="0000CC"/>
                </a:solidFill>
                <a:latin typeface="Times New Roman" pitchFamily="18" charset="0"/>
                <a:cs typeface="Times New Roman" pitchFamily="18" charset="0"/>
              </a:rPr>
              <a:t>comparative analysis</a:t>
            </a:r>
            <a:r>
              <a:rPr lang="en-IN" sz="2800" dirty="0">
                <a:solidFill>
                  <a:srgbClr val="0000CC"/>
                </a:solidFill>
                <a:latin typeface="Times New Roman" pitchFamily="18" charset="0"/>
                <a:cs typeface="Times New Roman" pitchFamily="18" charset="0"/>
              </a:rPr>
              <a:t> ( inter firm and  </a:t>
            </a:r>
          </a:p>
          <a:p>
            <a:pPr>
              <a:lnSpc>
                <a:spcPct val="150000"/>
              </a:lnSpc>
            </a:pPr>
            <a:r>
              <a:rPr lang="en-IN" sz="2800" dirty="0">
                <a:solidFill>
                  <a:srgbClr val="0000CC"/>
                </a:solidFill>
                <a:latin typeface="Times New Roman" pitchFamily="18" charset="0"/>
                <a:cs typeface="Times New Roman" pitchFamily="18" charset="0"/>
              </a:rPr>
              <a:t>       intra firm comparisons)</a:t>
            </a:r>
            <a:endParaRPr lang="en-US" sz="2800" dirty="0">
              <a:solidFill>
                <a:srgbClr val="0000CC"/>
              </a:solidFill>
              <a:latin typeface="Times New Roman" pitchFamily="18" charset="0"/>
              <a:cs typeface="Times New Roman" pitchFamily="18" charset="0"/>
            </a:endParaRPr>
          </a:p>
        </p:txBody>
      </p:sp>
      <p:sp>
        <p:nvSpPr>
          <p:cNvPr id="5" name="Right Arrow 4"/>
          <p:cNvSpPr/>
          <p:nvPr/>
        </p:nvSpPr>
        <p:spPr>
          <a:xfrm>
            <a:off x="357158" y="142852"/>
            <a:ext cx="5429288" cy="12144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Algerian" pitchFamily="82" charset="0"/>
              </a:rPr>
              <a:t>OBJECTIVES OF RATIO ANALYSIS</a:t>
            </a:r>
            <a:endParaRPr lang="en-US" sz="2400" dirty="0">
              <a:latin typeface="Algerian" pitchFamily="8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5" name="Rectangle 4"/>
          <p:cNvSpPr/>
          <p:nvPr/>
        </p:nvSpPr>
        <p:spPr>
          <a:xfrm>
            <a:off x="500034" y="424086"/>
            <a:ext cx="5572148" cy="861774"/>
          </a:xfrm>
          <a:prstGeom prst="rect">
            <a:avLst/>
          </a:prstGeom>
        </p:spPr>
        <p:txBody>
          <a:bodyPr wrap="square">
            <a:spAutoFit/>
          </a:bodyPr>
          <a:lstStyle/>
          <a:p>
            <a:r>
              <a:rPr lang="en-US" sz="3200" b="1" dirty="0">
                <a:solidFill>
                  <a:srgbClr val="66FF33"/>
                </a:solidFill>
                <a:latin typeface="Algerian" pitchFamily="82" charset="0"/>
              </a:rPr>
              <a:t>1. Gross Profit Ratio</a:t>
            </a:r>
            <a:r>
              <a:rPr lang="en-US" u="sng" dirty="0">
                <a:solidFill>
                  <a:schemeClr val="tx1"/>
                </a:solidFill>
              </a:rPr>
              <a:t/>
            </a:r>
            <a:br>
              <a:rPr lang="en-US" u="sng" dirty="0">
                <a:solidFill>
                  <a:schemeClr val="tx1"/>
                </a:solidFill>
              </a:rPr>
            </a:br>
            <a:endParaRPr lang="en-US" dirty="0"/>
          </a:p>
        </p:txBody>
      </p:sp>
      <p:pic>
        <p:nvPicPr>
          <p:cNvPr id="2051" name="Picture 3"/>
          <p:cNvPicPr>
            <a:picLocks noChangeAspect="1" noChangeArrowheads="1"/>
          </p:cNvPicPr>
          <p:nvPr/>
        </p:nvPicPr>
        <p:blipFill>
          <a:blip r:embed="rId3"/>
          <a:srcRect/>
          <a:stretch>
            <a:fillRect/>
          </a:stretch>
        </p:blipFill>
        <p:spPr bwMode="auto">
          <a:xfrm>
            <a:off x="971574" y="5019695"/>
            <a:ext cx="7029450" cy="1266825"/>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428597" y="1071546"/>
            <a:ext cx="8429684" cy="3785652"/>
          </a:xfrm>
          <a:prstGeom prst="rect">
            <a:avLst/>
          </a:prstGeom>
          <a:noFill/>
        </p:spPr>
        <p:txBody>
          <a:bodyPr wrap="square" rtlCol="0">
            <a:spAutoFit/>
          </a:bodyPr>
          <a:lstStyle/>
          <a:p>
            <a:r>
              <a:rPr lang="en-IN" sz="2400" dirty="0">
                <a:solidFill>
                  <a:srgbClr val="FF99FF"/>
                </a:solidFill>
                <a:latin typeface="Bahnschrift SemiBold" pitchFamily="34" charset="0"/>
              </a:rPr>
              <a:t>Gross  profit Ratio establishes the relationship between </a:t>
            </a:r>
          </a:p>
          <a:p>
            <a:r>
              <a:rPr lang="en-IN" sz="2400" dirty="0">
                <a:solidFill>
                  <a:srgbClr val="FF99FF"/>
                </a:solidFill>
                <a:latin typeface="Bahnschrift SemiBold" pitchFamily="34" charset="0"/>
              </a:rPr>
              <a:t>gross profit and revenue  from operations.  This ratio shows the profit margin on goods sold. </a:t>
            </a:r>
          </a:p>
          <a:p>
            <a:endParaRPr lang="en-IN" sz="2400" dirty="0">
              <a:solidFill>
                <a:srgbClr val="FF99FF"/>
              </a:solidFill>
              <a:latin typeface="Bahnschrift SemiBold" pitchFamily="34" charset="0"/>
            </a:endParaRPr>
          </a:p>
          <a:p>
            <a:r>
              <a:rPr lang="en-IN" sz="2400" dirty="0">
                <a:solidFill>
                  <a:srgbClr val="FF99FF"/>
                </a:solidFill>
                <a:latin typeface="Bahnschrift SemiBold" pitchFamily="34" charset="0"/>
              </a:rPr>
              <a:t>The main objective of computing this ratio is to determine the efficiency with which </a:t>
            </a:r>
          </a:p>
          <a:p>
            <a:r>
              <a:rPr lang="en-IN" sz="2400" dirty="0">
                <a:solidFill>
                  <a:srgbClr val="FF99FF"/>
                </a:solidFill>
                <a:latin typeface="Bahnschrift SemiBold" pitchFamily="34" charset="0"/>
              </a:rPr>
              <a:t>production and purchase/sales operations are carried on.</a:t>
            </a:r>
          </a:p>
          <a:p>
            <a:endParaRPr lang="en-IN" sz="2400" dirty="0">
              <a:solidFill>
                <a:srgbClr val="FF99FF"/>
              </a:solidFill>
              <a:latin typeface="Bahnschrift SemiBold" pitchFamily="34" charset="0"/>
            </a:endParaRPr>
          </a:p>
          <a:p>
            <a:r>
              <a:rPr lang="en-IN" sz="2400" dirty="0">
                <a:solidFill>
                  <a:srgbClr val="FF99FF"/>
                </a:solidFill>
                <a:latin typeface="Bahnschrift SemiBold" pitchFamily="34" charset="0"/>
              </a:rPr>
              <a:t>Higher Gross Profit Ratio is better as it leaves higher margin to meet operating  expenses and creation of reserves.</a:t>
            </a:r>
            <a:endParaRPr lang="en-US" sz="2400" dirty="0">
              <a:solidFill>
                <a:srgbClr val="FF99FF"/>
              </a:solidFill>
              <a:latin typeface="Bahnschrift SemiBold"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857224" y="500042"/>
            <a:ext cx="4572000" cy="861774"/>
          </a:xfrm>
          <a:prstGeom prst="rect">
            <a:avLst/>
          </a:prstGeom>
        </p:spPr>
        <p:txBody>
          <a:bodyPr>
            <a:spAutoFit/>
          </a:bodyPr>
          <a:lstStyle/>
          <a:p>
            <a:r>
              <a:rPr lang="en-US" sz="3200" b="1" dirty="0">
                <a:solidFill>
                  <a:srgbClr val="66FF33"/>
                </a:solidFill>
                <a:latin typeface="Algerian" pitchFamily="82" charset="0"/>
              </a:rPr>
              <a:t>2.  Operating Ratio</a:t>
            </a:r>
            <a:r>
              <a:rPr lang="en-US" u="sng" dirty="0">
                <a:solidFill>
                  <a:schemeClr val="tx1"/>
                </a:solidFill>
              </a:rPr>
              <a:t/>
            </a:r>
            <a:br>
              <a:rPr lang="en-US" u="sng" dirty="0">
                <a:solidFill>
                  <a:schemeClr val="tx1"/>
                </a:solidFill>
              </a:rPr>
            </a:br>
            <a:endParaRPr lang="en-US" dirty="0"/>
          </a:p>
        </p:txBody>
      </p:sp>
      <p:pic>
        <p:nvPicPr>
          <p:cNvPr id="3075" name="Picture 3"/>
          <p:cNvPicPr>
            <a:picLocks noChangeAspect="1" noChangeArrowheads="1"/>
          </p:cNvPicPr>
          <p:nvPr/>
        </p:nvPicPr>
        <p:blipFill>
          <a:blip r:embed="rId3"/>
          <a:srcRect/>
          <a:stretch>
            <a:fillRect/>
          </a:stretch>
        </p:blipFill>
        <p:spPr bwMode="auto">
          <a:xfrm>
            <a:off x="785786" y="4929198"/>
            <a:ext cx="7715304" cy="1143008"/>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357158" y="1285860"/>
            <a:ext cx="8572560" cy="3447098"/>
          </a:xfrm>
          <a:prstGeom prst="rect">
            <a:avLst/>
          </a:prstGeom>
          <a:noFill/>
        </p:spPr>
        <p:txBody>
          <a:bodyPr wrap="square" rtlCol="0">
            <a:spAutoFit/>
          </a:bodyPr>
          <a:lstStyle/>
          <a:p>
            <a:r>
              <a:rPr lang="en-IN" sz="2000" dirty="0">
                <a:solidFill>
                  <a:srgbClr val="FF99FF"/>
                </a:solidFill>
                <a:latin typeface="Bahnschrift SemiBold" pitchFamily="34" charset="0"/>
              </a:rPr>
              <a:t>Operating ratio establishes the relationship between operating cost </a:t>
            </a:r>
          </a:p>
          <a:p>
            <a:r>
              <a:rPr lang="en-IN" sz="2000" dirty="0">
                <a:solidFill>
                  <a:srgbClr val="FF99FF"/>
                </a:solidFill>
                <a:latin typeface="Bahnschrift SemiBold" pitchFamily="34" charset="0"/>
              </a:rPr>
              <a:t>( cost of revenue from operations + operating expenses) and revenue from</a:t>
            </a:r>
          </a:p>
          <a:p>
            <a:r>
              <a:rPr lang="en-IN" sz="2000" dirty="0">
                <a:solidFill>
                  <a:srgbClr val="FF99FF"/>
                </a:solidFill>
                <a:latin typeface="Bahnschrift SemiBold" pitchFamily="34" charset="0"/>
              </a:rPr>
              <a:t> operations. </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The objective of computing this ratio is to assess the operational efficiency </a:t>
            </a:r>
          </a:p>
          <a:p>
            <a:r>
              <a:rPr lang="en-IN" sz="2000" dirty="0">
                <a:solidFill>
                  <a:srgbClr val="FF99FF"/>
                </a:solidFill>
                <a:latin typeface="Bahnschrift SemiBold" pitchFamily="34" charset="0"/>
              </a:rPr>
              <a:t>of the business.</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Lower operating ratio is better because it leaves higher profit margin to meet non operating expenses, to pay dividend etc.</a:t>
            </a:r>
          </a:p>
          <a:p>
            <a:r>
              <a:rPr lang="en-IN" sz="2000" dirty="0">
                <a:solidFill>
                  <a:srgbClr val="FF99FF"/>
                </a:solidFill>
                <a:latin typeface="Bahnschrift SemiBold" pitchFamily="34" charset="0"/>
              </a:rPr>
              <a:t>A rise in the operating ratio indicates decline in efficiency.</a:t>
            </a:r>
          </a:p>
          <a:p>
            <a:endParaRPr lang="en-US" dirty="0">
              <a:solidFill>
                <a:srgbClr val="FF99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0"/>
            <a:ext cx="9144000" cy="6896101"/>
          </a:xfrm>
          <a:prstGeom prst="rect">
            <a:avLst/>
          </a:prstGeom>
          <a:noFill/>
        </p:spPr>
      </p:pic>
      <p:sp>
        <p:nvSpPr>
          <p:cNvPr id="3" name="Rectangle 2"/>
          <p:cNvSpPr/>
          <p:nvPr/>
        </p:nvSpPr>
        <p:spPr>
          <a:xfrm>
            <a:off x="571472" y="500042"/>
            <a:ext cx="5786462" cy="1077218"/>
          </a:xfrm>
          <a:prstGeom prst="rect">
            <a:avLst/>
          </a:prstGeom>
        </p:spPr>
        <p:txBody>
          <a:bodyPr wrap="square">
            <a:spAutoFit/>
          </a:bodyPr>
          <a:lstStyle/>
          <a:p>
            <a:r>
              <a:rPr lang="en-US" sz="3200" b="1" dirty="0">
                <a:solidFill>
                  <a:srgbClr val="66FF33"/>
                </a:solidFill>
                <a:latin typeface="Algerian" pitchFamily="82" charset="0"/>
              </a:rPr>
              <a:t>3.  Operating Profit Ratio</a:t>
            </a:r>
            <a:r>
              <a:rPr lang="en-US" sz="3200" u="sng" dirty="0">
                <a:solidFill>
                  <a:srgbClr val="66FF33"/>
                </a:solidFill>
                <a:latin typeface="Algerian" pitchFamily="82" charset="0"/>
              </a:rPr>
              <a:t/>
            </a:r>
            <a:br>
              <a:rPr lang="en-US" sz="3200" u="sng" dirty="0">
                <a:solidFill>
                  <a:srgbClr val="66FF33"/>
                </a:solidFill>
                <a:latin typeface="Algerian" pitchFamily="82" charset="0"/>
              </a:rPr>
            </a:br>
            <a:endParaRPr lang="en-US" sz="3200" dirty="0">
              <a:solidFill>
                <a:srgbClr val="66FF33"/>
              </a:solidFill>
              <a:latin typeface="Algerian" pitchFamily="82" charset="0"/>
            </a:endParaRPr>
          </a:p>
        </p:txBody>
      </p:sp>
      <p:pic>
        <p:nvPicPr>
          <p:cNvPr id="4099" name="Picture 3"/>
          <p:cNvPicPr>
            <a:picLocks noChangeAspect="1" noChangeArrowheads="1"/>
          </p:cNvPicPr>
          <p:nvPr/>
        </p:nvPicPr>
        <p:blipFill>
          <a:blip r:embed="rId3"/>
          <a:srcRect/>
          <a:stretch>
            <a:fillRect/>
          </a:stretch>
        </p:blipFill>
        <p:spPr bwMode="auto">
          <a:xfrm>
            <a:off x="1285852" y="4286256"/>
            <a:ext cx="6515100" cy="1666875"/>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285720" y="1285860"/>
            <a:ext cx="8587607" cy="2554545"/>
          </a:xfrm>
          <a:prstGeom prst="rect">
            <a:avLst/>
          </a:prstGeom>
          <a:noFill/>
        </p:spPr>
        <p:txBody>
          <a:bodyPr wrap="none" rtlCol="0">
            <a:spAutoFit/>
          </a:bodyPr>
          <a:lstStyle/>
          <a:p>
            <a:r>
              <a:rPr lang="en-IN" sz="2000" dirty="0">
                <a:solidFill>
                  <a:srgbClr val="FF99FF"/>
                </a:solidFill>
                <a:latin typeface="Bahnschrift SemiBold" pitchFamily="34" charset="0"/>
              </a:rPr>
              <a:t>Operating profit ratio measures the relationship  between operating profit </a:t>
            </a:r>
          </a:p>
          <a:p>
            <a:r>
              <a:rPr lang="en-IN" sz="2000" dirty="0">
                <a:solidFill>
                  <a:srgbClr val="FF99FF"/>
                </a:solidFill>
                <a:latin typeface="Bahnschrift SemiBold" pitchFamily="34" charset="0"/>
              </a:rPr>
              <a:t>and revenue from operations. </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The objective of computing this ratio is to determine  operational efficiency </a:t>
            </a:r>
          </a:p>
          <a:p>
            <a:r>
              <a:rPr lang="en-IN" sz="2000" dirty="0">
                <a:solidFill>
                  <a:srgbClr val="FF99FF"/>
                </a:solidFill>
                <a:latin typeface="Bahnschrift SemiBold" pitchFamily="34" charset="0"/>
              </a:rPr>
              <a:t>of the business.</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An increase in the ratio over the previous period shows improvement in the </a:t>
            </a:r>
          </a:p>
          <a:p>
            <a:r>
              <a:rPr lang="en-IN" sz="2000" dirty="0">
                <a:solidFill>
                  <a:srgbClr val="FF99FF"/>
                </a:solidFill>
                <a:latin typeface="Bahnschrift SemiBold" pitchFamily="34" charset="0"/>
              </a:rPr>
              <a:t>Operational efficiency of the business enterprise.</a:t>
            </a:r>
            <a:endParaRPr lang="en-US" sz="2000" dirty="0">
              <a:solidFill>
                <a:srgbClr val="FF99FF"/>
              </a:solidFill>
              <a:latin typeface="Bahnschrift SemiBold"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0"/>
            <a:ext cx="9144000" cy="6896101"/>
          </a:xfrm>
          <a:prstGeom prst="rect">
            <a:avLst/>
          </a:prstGeom>
          <a:noFill/>
        </p:spPr>
      </p:pic>
      <p:sp>
        <p:nvSpPr>
          <p:cNvPr id="3" name="Rectangle 2"/>
          <p:cNvSpPr/>
          <p:nvPr/>
        </p:nvSpPr>
        <p:spPr>
          <a:xfrm>
            <a:off x="714348" y="500042"/>
            <a:ext cx="4230645" cy="584775"/>
          </a:xfrm>
          <a:prstGeom prst="rect">
            <a:avLst/>
          </a:prstGeom>
        </p:spPr>
        <p:txBody>
          <a:bodyPr wrap="none">
            <a:spAutoFit/>
          </a:bodyPr>
          <a:lstStyle/>
          <a:p>
            <a:r>
              <a:rPr lang="en-US" sz="3200" b="1" dirty="0">
                <a:solidFill>
                  <a:srgbClr val="66FF33"/>
                </a:solidFill>
                <a:latin typeface="Algerian" pitchFamily="82" charset="0"/>
              </a:rPr>
              <a:t>4.  Net Profit Ratio</a:t>
            </a:r>
            <a:endParaRPr lang="en-US" sz="3200" dirty="0">
              <a:solidFill>
                <a:srgbClr val="66FF33"/>
              </a:solidFill>
              <a:latin typeface="Algerian" pitchFamily="82" charset="0"/>
            </a:endParaRPr>
          </a:p>
        </p:txBody>
      </p:sp>
      <p:pic>
        <p:nvPicPr>
          <p:cNvPr id="5123" name="Picture 3"/>
          <p:cNvPicPr>
            <a:picLocks noChangeAspect="1" noChangeArrowheads="1"/>
          </p:cNvPicPr>
          <p:nvPr/>
        </p:nvPicPr>
        <p:blipFill>
          <a:blip r:embed="rId3"/>
          <a:srcRect/>
          <a:stretch>
            <a:fillRect/>
          </a:stretch>
        </p:blipFill>
        <p:spPr bwMode="auto">
          <a:xfrm>
            <a:off x="1290659" y="5000636"/>
            <a:ext cx="6353175" cy="981075"/>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571472" y="1495372"/>
            <a:ext cx="8143933" cy="2862322"/>
          </a:xfrm>
          <a:prstGeom prst="rect">
            <a:avLst/>
          </a:prstGeom>
          <a:noFill/>
        </p:spPr>
        <p:txBody>
          <a:bodyPr wrap="square" rtlCol="0">
            <a:spAutoFit/>
          </a:bodyPr>
          <a:lstStyle/>
          <a:p>
            <a:r>
              <a:rPr lang="en-IN" sz="2000" dirty="0">
                <a:solidFill>
                  <a:srgbClr val="FF99FF"/>
                </a:solidFill>
                <a:latin typeface="Bahnschrift SemiBold" pitchFamily="34" charset="0"/>
              </a:rPr>
              <a:t>Net profit ratio establishes the relationship between net profit and revenue  from operations. It relates revenue from operations to net profit after operational  as well  as nonoperational expenses and incomes.</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Net profit is an indicator of overall efficiency of the business. Higher the ratio, better the business. An increase in the ratio over the previous period shows improvement in the operational efficiency and decline means otherwise</a:t>
            </a:r>
            <a:endParaRPr lang="en-US" sz="2000" dirty="0">
              <a:solidFill>
                <a:srgbClr val="FF99FF"/>
              </a:solidFill>
              <a:latin typeface="Bahnschrift SemiBold"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38101"/>
            <a:ext cx="9144000" cy="6896101"/>
          </a:xfrm>
          <a:prstGeom prst="rect">
            <a:avLst/>
          </a:prstGeom>
          <a:noFill/>
        </p:spPr>
      </p:pic>
      <p:sp>
        <p:nvSpPr>
          <p:cNvPr id="3" name="Rectangle 2"/>
          <p:cNvSpPr/>
          <p:nvPr/>
        </p:nvSpPr>
        <p:spPr>
          <a:xfrm>
            <a:off x="571472" y="500042"/>
            <a:ext cx="7786742" cy="1077218"/>
          </a:xfrm>
          <a:prstGeom prst="rect">
            <a:avLst/>
          </a:prstGeom>
        </p:spPr>
        <p:txBody>
          <a:bodyPr wrap="square">
            <a:spAutoFit/>
          </a:bodyPr>
          <a:lstStyle/>
          <a:p>
            <a:r>
              <a:rPr lang="en-US" sz="3200" b="1" dirty="0">
                <a:solidFill>
                  <a:srgbClr val="66FF33"/>
                </a:solidFill>
                <a:latin typeface="Algerian" pitchFamily="82" charset="0"/>
              </a:rPr>
              <a:t>5. Return on Capital Employed  or Investment  (ROCE or ROI)</a:t>
            </a:r>
            <a:endParaRPr lang="en-US" sz="3200" dirty="0">
              <a:solidFill>
                <a:srgbClr val="66FF33"/>
              </a:solidFill>
              <a:latin typeface="Algerian" pitchFamily="82" charset="0"/>
            </a:endParaRPr>
          </a:p>
        </p:txBody>
      </p:sp>
      <p:pic>
        <p:nvPicPr>
          <p:cNvPr id="6146" name="Picture 2"/>
          <p:cNvPicPr>
            <a:picLocks noChangeAspect="1" noChangeArrowheads="1"/>
          </p:cNvPicPr>
          <p:nvPr/>
        </p:nvPicPr>
        <p:blipFill>
          <a:blip r:embed="rId3"/>
          <a:srcRect/>
          <a:stretch>
            <a:fillRect/>
          </a:stretch>
        </p:blipFill>
        <p:spPr bwMode="auto">
          <a:xfrm>
            <a:off x="619125" y="4786322"/>
            <a:ext cx="7905750" cy="1028700"/>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357159" y="1896611"/>
            <a:ext cx="8501122" cy="2246769"/>
          </a:xfrm>
          <a:prstGeom prst="rect">
            <a:avLst/>
          </a:prstGeom>
          <a:noFill/>
        </p:spPr>
        <p:txBody>
          <a:bodyPr wrap="square" rtlCol="0">
            <a:spAutoFit/>
          </a:bodyPr>
          <a:lstStyle/>
          <a:p>
            <a:r>
              <a:rPr lang="en-IN" sz="2000" dirty="0">
                <a:solidFill>
                  <a:srgbClr val="FF99FF"/>
                </a:solidFill>
                <a:latin typeface="Bahnschrift SemiBold" pitchFamily="34" charset="0"/>
              </a:rPr>
              <a:t>ROI shows the relationship of profit  (profit before interest and tax)with capital employed. This ratio assesses overall performance of the enterprise. </a:t>
            </a:r>
          </a:p>
          <a:p>
            <a:endParaRPr lang="en-IN" sz="2000" dirty="0">
              <a:solidFill>
                <a:srgbClr val="FF99FF"/>
              </a:solidFill>
              <a:latin typeface="Bahnschrift SemiBold" pitchFamily="34" charset="0"/>
            </a:endParaRPr>
          </a:p>
          <a:p>
            <a:r>
              <a:rPr lang="en-IN" sz="2000" dirty="0">
                <a:solidFill>
                  <a:srgbClr val="FF99FF"/>
                </a:solidFill>
                <a:latin typeface="Bahnschrift SemiBold" pitchFamily="34" charset="0"/>
              </a:rPr>
              <a:t>It measures how efficiently the resources of the business are used. </a:t>
            </a:r>
          </a:p>
          <a:p>
            <a:r>
              <a:rPr lang="en-IN" sz="2000" dirty="0">
                <a:solidFill>
                  <a:srgbClr val="FF99FF"/>
                </a:solidFill>
                <a:latin typeface="Bahnschrift SemiBold" pitchFamily="34" charset="0"/>
              </a:rPr>
              <a:t>ROI  is a fair measure of the profitability of any concern with the result that the performance of different industries  may be compared.</a:t>
            </a:r>
            <a:endParaRPr lang="en-US" sz="2000" dirty="0">
              <a:solidFill>
                <a:srgbClr val="FF99FF"/>
              </a:solidFill>
              <a:latin typeface="Bahnschrift SemiBold"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jurjur.tk/wp-content/uploads/RB8vk4/free-images-of-black-board-download-free-clip-art-free.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28596" y="500042"/>
            <a:ext cx="8215370" cy="592935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512874"/>
            <a:ext cx="7263527"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I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EFFECT OF RATIOS</a:t>
            </a:r>
          </a:p>
          <a:p>
            <a:pPr algn="ctr"/>
            <a:r>
              <a:rPr lang="en-I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rPr>
              <a:t>UNDER VARIOUS CASES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itannic Bold" pitchFamily="34" charset="0"/>
            </a:endParaRPr>
          </a:p>
        </p:txBody>
      </p:sp>
      <p:sp>
        <p:nvSpPr>
          <p:cNvPr id="9226" name="AutoShape 10"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8" name="AutoShape 12"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30" name="AutoShape 14"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32" name="AutoShape 16"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34" name="AutoShape 18"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36" name="AutoShape 20" descr="Arrow Pink Right Transparent PNG Clip Art Image | Galle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 name="Picture 18" descr="pink-arrow-signage-png-clipart.jpg"/>
          <p:cNvPicPr>
            <a:picLocks noChangeAspect="1"/>
          </p:cNvPicPr>
          <p:nvPr/>
        </p:nvPicPr>
        <p:blipFill>
          <a:blip r:embed="rId2">
            <a:clrChange>
              <a:clrFrom>
                <a:srgbClr val="FFFFFF"/>
              </a:clrFrom>
              <a:clrTo>
                <a:srgbClr val="FFFFFF">
                  <a:alpha val="0"/>
                </a:srgbClr>
              </a:clrTo>
            </a:clrChange>
            <a:lum contrast="30000"/>
          </a:blip>
          <a:stretch>
            <a:fillRect/>
          </a:stretch>
        </p:blipFill>
        <p:spPr>
          <a:xfrm rot="5400000">
            <a:off x="76200" y="4572000"/>
            <a:ext cx="2209800" cy="2362200"/>
          </a:xfrm>
          <a:prstGeom prst="rect">
            <a:avLst/>
          </a:prstGeom>
        </p:spPr>
      </p:pic>
      <p:pic>
        <p:nvPicPr>
          <p:cNvPr id="20" name="Picture 19" descr="pink-arrow-signage-png-clipart.jpg"/>
          <p:cNvPicPr>
            <a:picLocks noChangeAspect="1"/>
          </p:cNvPicPr>
          <p:nvPr/>
        </p:nvPicPr>
        <p:blipFill>
          <a:blip r:embed="rId2">
            <a:clrChange>
              <a:clrFrom>
                <a:srgbClr val="FFFFFF"/>
              </a:clrFrom>
              <a:clrTo>
                <a:srgbClr val="FFFFFF">
                  <a:alpha val="0"/>
                </a:srgbClr>
              </a:clrTo>
            </a:clrChange>
            <a:lum contrast="30000"/>
          </a:blip>
          <a:stretch>
            <a:fillRect/>
          </a:stretch>
        </p:blipFill>
        <p:spPr>
          <a:xfrm rot="16200000">
            <a:off x="7024255" y="-62345"/>
            <a:ext cx="2057400" cy="2182091"/>
          </a:xfrm>
          <a:prstGeom prst="rect">
            <a:avLst/>
          </a:prstGeom>
        </p:spPr>
      </p:pic>
      <p:pic>
        <p:nvPicPr>
          <p:cNvPr id="21" name="Picture 20" descr="pink-arrow-signage-png-clipart.jpg"/>
          <p:cNvPicPr>
            <a:picLocks noChangeAspect="1"/>
          </p:cNvPicPr>
          <p:nvPr/>
        </p:nvPicPr>
        <p:blipFill>
          <a:blip r:embed="rId2">
            <a:clrChange>
              <a:clrFrom>
                <a:srgbClr val="FFFFFF"/>
              </a:clrFrom>
              <a:clrTo>
                <a:srgbClr val="FFFFFF">
                  <a:alpha val="0"/>
                </a:srgbClr>
              </a:clrTo>
            </a:clrChange>
            <a:lum contrast="30000"/>
          </a:blip>
          <a:stretch>
            <a:fillRect/>
          </a:stretch>
        </p:blipFill>
        <p:spPr>
          <a:xfrm rot="10800000">
            <a:off x="-4" y="0"/>
            <a:ext cx="2438403" cy="2057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8" name="Picture 7"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9" name="Rectangle 8"/>
          <p:cNvSpPr/>
          <p:nvPr/>
        </p:nvSpPr>
        <p:spPr>
          <a:xfrm>
            <a:off x="457200" y="5334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1</a:t>
            </a:r>
            <a:endParaRPr lang="en-US" sz="5400" b="1" cap="none" spc="0" dirty="0">
              <a:ln w="50800"/>
              <a:solidFill>
                <a:schemeClr val="bg1">
                  <a:shade val="50000"/>
                </a:schemeClr>
              </a:solidFill>
              <a:effectLst/>
            </a:endParaRPr>
          </a:p>
        </p:txBody>
      </p:sp>
      <p:sp>
        <p:nvSpPr>
          <p:cNvPr id="11" name="TextBox 10"/>
          <p:cNvSpPr txBox="1"/>
          <p:nvPr/>
        </p:nvSpPr>
        <p:spPr>
          <a:xfrm>
            <a:off x="533400" y="1905000"/>
            <a:ext cx="3962400" cy="830997"/>
          </a:xfrm>
          <a:prstGeom prst="rect">
            <a:avLst/>
          </a:prstGeom>
          <a:noFill/>
        </p:spPr>
        <p:txBody>
          <a:bodyPr wrap="square" rtlCol="0">
            <a:spAutoFit/>
          </a:bodyPr>
          <a:lstStyle/>
          <a:p>
            <a:r>
              <a:rPr lang="en-IN" sz="2400" dirty="0">
                <a:solidFill>
                  <a:schemeClr val="accent1"/>
                </a:solidFill>
                <a:latin typeface="Forte" pitchFamily="66" charset="0"/>
              </a:rPr>
              <a:t>WHEN ONLY NUMERATOR </a:t>
            </a:r>
            <a:r>
              <a:rPr lang="en-IN" sz="2400" b="1" dirty="0">
                <a:solidFill>
                  <a:schemeClr val="accent1"/>
                </a:solidFill>
                <a:latin typeface="Forte" pitchFamily="66" charset="0"/>
              </a:rPr>
              <a:t>INCREASES.</a:t>
            </a:r>
            <a:endParaRPr lang="en-US" sz="2000" b="1" dirty="0">
              <a:solidFill>
                <a:schemeClr val="accent1"/>
              </a:solidFill>
              <a:latin typeface="Forte" pitchFamily="66" charset="0"/>
            </a:endParaRPr>
          </a:p>
        </p:txBody>
      </p:sp>
      <p:pic>
        <p:nvPicPr>
          <p:cNvPr id="12" name="Picture 11" descr="unnamed.png"/>
          <p:cNvPicPr>
            <a:picLocks noChangeAspect="1"/>
          </p:cNvPicPr>
          <p:nvPr/>
        </p:nvPicPr>
        <p:blipFill>
          <a:blip r:embed="rId4"/>
          <a:stretch>
            <a:fillRect/>
          </a:stretch>
        </p:blipFill>
        <p:spPr>
          <a:xfrm>
            <a:off x="762000" y="2819400"/>
            <a:ext cx="2743200" cy="2743200"/>
          </a:xfrm>
          <a:prstGeom prst="rect">
            <a:avLst/>
          </a:prstGeom>
        </p:spPr>
      </p:pic>
      <p:sp>
        <p:nvSpPr>
          <p:cNvPr id="13" name="Up Arrow 12"/>
          <p:cNvSpPr/>
          <p:nvPr/>
        </p:nvSpPr>
        <p:spPr>
          <a:xfrm>
            <a:off x="2895600" y="3276600"/>
            <a:ext cx="228600" cy="457200"/>
          </a:xfrm>
          <a:prstGeom prst="upArrow">
            <a:avLst/>
          </a:prstGeom>
          <a:solidFill>
            <a:srgbClr val="92D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4648200" y="1828800"/>
            <a:ext cx="4191000" cy="523220"/>
          </a:xfrm>
          <a:prstGeom prst="rect">
            <a:avLst/>
          </a:prstGeom>
          <a:noFill/>
        </p:spPr>
        <p:txBody>
          <a:bodyPr wrap="square" rtlCol="0">
            <a:spAutoFit/>
          </a:bodyPr>
          <a:lstStyle/>
          <a:p>
            <a:r>
              <a:rPr lang="en-IN" sz="2800" dirty="0">
                <a:solidFill>
                  <a:schemeClr val="accent4">
                    <a:lumMod val="40000"/>
                    <a:lumOff val="60000"/>
                  </a:schemeClr>
                </a:solidFill>
                <a:latin typeface="Forte" pitchFamily="66" charset="0"/>
              </a:rPr>
              <a:t>THE RATIO </a:t>
            </a:r>
            <a:r>
              <a:rPr lang="en-IN" sz="2800" b="1" dirty="0">
                <a:solidFill>
                  <a:schemeClr val="accent4">
                    <a:lumMod val="40000"/>
                    <a:lumOff val="60000"/>
                  </a:schemeClr>
                </a:solidFill>
                <a:latin typeface="Forte" pitchFamily="66" charset="0"/>
              </a:rPr>
              <a:t>INCREASES.</a:t>
            </a:r>
            <a:endParaRPr lang="en-US" b="1" dirty="0">
              <a:solidFill>
                <a:schemeClr val="accent4">
                  <a:lumMod val="40000"/>
                  <a:lumOff val="60000"/>
                </a:schemeClr>
              </a:solidFill>
              <a:latin typeface="Forte" pitchFamily="66" charset="0"/>
            </a:endParaRPr>
          </a:p>
        </p:txBody>
      </p:sp>
      <p:pic>
        <p:nvPicPr>
          <p:cNvPr id="15" name="Picture 14" descr="images.png"/>
          <p:cNvPicPr>
            <a:picLocks noChangeAspect="1"/>
          </p:cNvPicPr>
          <p:nvPr/>
        </p:nvPicPr>
        <p:blipFill>
          <a:blip r:embed="rId5"/>
          <a:stretch>
            <a:fillRect/>
          </a:stretch>
        </p:blipFill>
        <p:spPr>
          <a:xfrm>
            <a:off x="5486400" y="3124200"/>
            <a:ext cx="2514600" cy="2514600"/>
          </a:xfrm>
          <a:prstGeom prst="rect">
            <a:avLst/>
          </a:prstGeom>
        </p:spPr>
      </p:pic>
      <p:sp>
        <p:nvSpPr>
          <p:cNvPr id="16" name="Up Arrow 15"/>
          <p:cNvSpPr/>
          <p:nvPr/>
        </p:nvSpPr>
        <p:spPr>
          <a:xfrm>
            <a:off x="8153400" y="3352800"/>
            <a:ext cx="228600" cy="457200"/>
          </a:xfrm>
          <a:prstGeom prst="upArrow">
            <a:avLst/>
          </a:prstGeom>
          <a:solidFill>
            <a:schemeClr val="accent5">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5" name="Picture 4"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6" name="Rectangle 5"/>
          <p:cNvSpPr/>
          <p:nvPr/>
        </p:nvSpPr>
        <p:spPr>
          <a:xfrm>
            <a:off x="457200" y="5334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2</a:t>
            </a:r>
            <a:endParaRPr lang="en-US" sz="5400" b="1" cap="none" spc="0" dirty="0">
              <a:ln w="50800"/>
              <a:solidFill>
                <a:schemeClr val="bg1">
                  <a:shade val="50000"/>
                </a:schemeClr>
              </a:solidFill>
              <a:effectLst/>
            </a:endParaRPr>
          </a:p>
        </p:txBody>
      </p:sp>
      <p:sp>
        <p:nvSpPr>
          <p:cNvPr id="7" name="Rectangle 6"/>
          <p:cNvSpPr/>
          <p:nvPr/>
        </p:nvSpPr>
        <p:spPr>
          <a:xfrm>
            <a:off x="304800" y="1905000"/>
            <a:ext cx="4366324" cy="892552"/>
          </a:xfrm>
          <a:prstGeom prst="rect">
            <a:avLst/>
          </a:prstGeom>
        </p:spPr>
        <p:txBody>
          <a:bodyPr wrap="square">
            <a:spAutoFit/>
          </a:bodyPr>
          <a:lstStyle/>
          <a:p>
            <a:r>
              <a:rPr lang="en-IN" sz="2400" dirty="0">
                <a:solidFill>
                  <a:schemeClr val="accent1"/>
                </a:solidFill>
                <a:latin typeface="Forte" pitchFamily="66" charset="0"/>
              </a:rPr>
              <a:t>WHEN ONLY NUMERATOR </a:t>
            </a:r>
            <a:r>
              <a:rPr lang="en-IN" sz="2800" b="1" dirty="0">
                <a:solidFill>
                  <a:schemeClr val="accent1"/>
                </a:solidFill>
                <a:latin typeface="Forte" pitchFamily="66" charset="0"/>
              </a:rPr>
              <a:t>DECREASES.</a:t>
            </a:r>
            <a:endParaRPr lang="en-US" sz="2000" b="1" dirty="0">
              <a:solidFill>
                <a:schemeClr val="accent1"/>
              </a:solidFill>
              <a:latin typeface="Forte" pitchFamily="66" charset="0"/>
            </a:endParaRPr>
          </a:p>
        </p:txBody>
      </p:sp>
      <p:sp>
        <p:nvSpPr>
          <p:cNvPr id="8" name="Rectangle 7"/>
          <p:cNvSpPr/>
          <p:nvPr/>
        </p:nvSpPr>
        <p:spPr>
          <a:xfrm>
            <a:off x="4724400" y="1981200"/>
            <a:ext cx="4156331" cy="523220"/>
          </a:xfrm>
          <a:prstGeom prst="rect">
            <a:avLst/>
          </a:prstGeom>
        </p:spPr>
        <p:txBody>
          <a:bodyPr wrap="none">
            <a:spAutoFit/>
          </a:bodyPr>
          <a:lstStyle/>
          <a:p>
            <a:r>
              <a:rPr lang="en-IN" sz="2800" dirty="0">
                <a:solidFill>
                  <a:schemeClr val="accent4">
                    <a:lumMod val="40000"/>
                    <a:lumOff val="60000"/>
                  </a:schemeClr>
                </a:solidFill>
                <a:latin typeface="Forte" pitchFamily="66" charset="0"/>
              </a:rPr>
              <a:t>THE RATIO </a:t>
            </a:r>
            <a:r>
              <a:rPr lang="en-IN" sz="2800" b="1" dirty="0">
                <a:solidFill>
                  <a:schemeClr val="accent4">
                    <a:lumMod val="40000"/>
                    <a:lumOff val="60000"/>
                  </a:schemeClr>
                </a:solidFill>
                <a:latin typeface="Forte" pitchFamily="66" charset="0"/>
              </a:rPr>
              <a:t>DECREASES.</a:t>
            </a:r>
            <a:endParaRPr lang="en-US" sz="2800" b="1" dirty="0">
              <a:solidFill>
                <a:schemeClr val="accent4">
                  <a:lumMod val="40000"/>
                  <a:lumOff val="60000"/>
                </a:schemeClr>
              </a:solidFill>
              <a:latin typeface="Forte" pitchFamily="66" charset="0"/>
            </a:endParaRPr>
          </a:p>
        </p:txBody>
      </p:sp>
      <p:pic>
        <p:nvPicPr>
          <p:cNvPr id="9" name="Picture 8" descr="index.png"/>
          <p:cNvPicPr>
            <a:picLocks noChangeAspect="1"/>
          </p:cNvPicPr>
          <p:nvPr/>
        </p:nvPicPr>
        <p:blipFill>
          <a:blip r:embed="rId4"/>
          <a:stretch>
            <a:fillRect/>
          </a:stretch>
        </p:blipFill>
        <p:spPr>
          <a:xfrm>
            <a:off x="1371600" y="2895600"/>
            <a:ext cx="1981200" cy="2607906"/>
          </a:xfrm>
          <a:prstGeom prst="rect">
            <a:avLst/>
          </a:prstGeom>
        </p:spPr>
      </p:pic>
      <p:pic>
        <p:nvPicPr>
          <p:cNvPr id="10" name="Picture 9" descr="index.png"/>
          <p:cNvPicPr>
            <a:picLocks noChangeAspect="1"/>
          </p:cNvPicPr>
          <p:nvPr/>
        </p:nvPicPr>
        <p:blipFill>
          <a:blip r:embed="rId4"/>
          <a:stretch>
            <a:fillRect/>
          </a:stretch>
        </p:blipFill>
        <p:spPr>
          <a:xfrm>
            <a:off x="5867400" y="2971800"/>
            <a:ext cx="1866900" cy="24574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5" name="Rectangle 4"/>
          <p:cNvSpPr/>
          <p:nvPr/>
        </p:nvSpPr>
        <p:spPr>
          <a:xfrm>
            <a:off x="457200" y="5334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3</a:t>
            </a:r>
            <a:endParaRPr lang="en-US" sz="5400" b="1" cap="none" spc="0" dirty="0">
              <a:ln w="50800"/>
              <a:solidFill>
                <a:schemeClr val="bg1">
                  <a:shade val="50000"/>
                </a:schemeClr>
              </a:solidFill>
              <a:effectLst/>
            </a:endParaRPr>
          </a:p>
        </p:txBody>
      </p:sp>
      <p:sp>
        <p:nvSpPr>
          <p:cNvPr id="6" name="Rectangle 5"/>
          <p:cNvSpPr/>
          <p:nvPr/>
        </p:nvSpPr>
        <p:spPr>
          <a:xfrm>
            <a:off x="304800" y="1905000"/>
            <a:ext cx="4366324" cy="830997"/>
          </a:xfrm>
          <a:prstGeom prst="rect">
            <a:avLst/>
          </a:prstGeom>
        </p:spPr>
        <p:txBody>
          <a:bodyPr wrap="square">
            <a:spAutoFit/>
          </a:bodyPr>
          <a:lstStyle/>
          <a:p>
            <a:r>
              <a:rPr lang="en-IN" sz="2400" dirty="0">
                <a:solidFill>
                  <a:schemeClr val="accent1"/>
                </a:solidFill>
                <a:latin typeface="Forte" pitchFamily="66" charset="0"/>
              </a:rPr>
              <a:t>WHEN ONLY DENOMINATOR </a:t>
            </a:r>
            <a:r>
              <a:rPr lang="en-IN" sz="2400" b="1" dirty="0">
                <a:solidFill>
                  <a:schemeClr val="accent1"/>
                </a:solidFill>
                <a:latin typeface="Forte" pitchFamily="66" charset="0"/>
              </a:rPr>
              <a:t>INCREASES.</a:t>
            </a:r>
            <a:endParaRPr lang="en-US" sz="2000" b="1" dirty="0">
              <a:solidFill>
                <a:schemeClr val="accent1"/>
              </a:solidFill>
              <a:latin typeface="Forte" pitchFamily="66" charset="0"/>
            </a:endParaRPr>
          </a:p>
        </p:txBody>
      </p:sp>
      <p:sp>
        <p:nvSpPr>
          <p:cNvPr id="7" name="Rectangle 6"/>
          <p:cNvSpPr/>
          <p:nvPr/>
        </p:nvSpPr>
        <p:spPr>
          <a:xfrm>
            <a:off x="4724400" y="1981200"/>
            <a:ext cx="4156331" cy="523220"/>
          </a:xfrm>
          <a:prstGeom prst="rect">
            <a:avLst/>
          </a:prstGeom>
        </p:spPr>
        <p:txBody>
          <a:bodyPr wrap="none">
            <a:spAutoFit/>
          </a:bodyPr>
          <a:lstStyle/>
          <a:p>
            <a:r>
              <a:rPr lang="en-IN" sz="2800" dirty="0">
                <a:solidFill>
                  <a:schemeClr val="accent4">
                    <a:lumMod val="40000"/>
                    <a:lumOff val="60000"/>
                  </a:schemeClr>
                </a:solidFill>
                <a:latin typeface="Forte" pitchFamily="66" charset="0"/>
              </a:rPr>
              <a:t>THE RATIO </a:t>
            </a:r>
            <a:r>
              <a:rPr lang="en-IN" sz="2800" b="1" dirty="0">
                <a:solidFill>
                  <a:schemeClr val="accent4">
                    <a:lumMod val="40000"/>
                    <a:lumOff val="60000"/>
                  </a:schemeClr>
                </a:solidFill>
                <a:latin typeface="Forte" pitchFamily="66" charset="0"/>
              </a:rPr>
              <a:t>DECREASES.</a:t>
            </a:r>
            <a:endParaRPr lang="en-US" sz="2800" b="1" dirty="0">
              <a:solidFill>
                <a:schemeClr val="accent4">
                  <a:lumMod val="40000"/>
                  <a:lumOff val="60000"/>
                </a:schemeClr>
              </a:solidFill>
              <a:latin typeface="Forte" pitchFamily="66" charset="0"/>
            </a:endParaRPr>
          </a:p>
        </p:txBody>
      </p:sp>
      <p:pic>
        <p:nvPicPr>
          <p:cNvPr id="9" name="Picture 8" descr="unnamed.png"/>
          <p:cNvPicPr>
            <a:picLocks noChangeAspect="1"/>
          </p:cNvPicPr>
          <p:nvPr/>
        </p:nvPicPr>
        <p:blipFill>
          <a:blip r:embed="rId4"/>
          <a:stretch>
            <a:fillRect/>
          </a:stretch>
        </p:blipFill>
        <p:spPr>
          <a:xfrm>
            <a:off x="685800" y="3048000"/>
            <a:ext cx="2743200" cy="2743200"/>
          </a:xfrm>
          <a:prstGeom prst="rect">
            <a:avLst/>
          </a:prstGeom>
        </p:spPr>
      </p:pic>
      <p:sp>
        <p:nvSpPr>
          <p:cNvPr id="10" name="Up Arrow 9"/>
          <p:cNvSpPr/>
          <p:nvPr/>
        </p:nvSpPr>
        <p:spPr>
          <a:xfrm>
            <a:off x="2743200" y="3429000"/>
            <a:ext cx="228600" cy="457200"/>
          </a:xfrm>
          <a:prstGeom prst="upArrow">
            <a:avLst/>
          </a:prstGeom>
          <a:solidFill>
            <a:srgbClr val="92D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descr="index.png"/>
          <p:cNvPicPr>
            <a:picLocks noChangeAspect="1"/>
          </p:cNvPicPr>
          <p:nvPr/>
        </p:nvPicPr>
        <p:blipFill>
          <a:blip r:embed="rId5"/>
          <a:stretch>
            <a:fillRect/>
          </a:stretch>
        </p:blipFill>
        <p:spPr>
          <a:xfrm>
            <a:off x="5867400" y="2971800"/>
            <a:ext cx="1866900" cy="2457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ight Arrow 2"/>
          <p:cNvSpPr/>
          <p:nvPr/>
        </p:nvSpPr>
        <p:spPr>
          <a:xfrm>
            <a:off x="428596" y="214290"/>
            <a:ext cx="5429288" cy="10001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Algerian" pitchFamily="82" charset="0"/>
              </a:rPr>
              <a:t>ADVANTAGES OF RATIO ANALYSIS</a:t>
            </a:r>
            <a:endParaRPr lang="en-US" sz="2400" dirty="0">
              <a:latin typeface="Algerian" pitchFamily="82" charset="0"/>
            </a:endParaRPr>
          </a:p>
        </p:txBody>
      </p:sp>
      <p:sp>
        <p:nvSpPr>
          <p:cNvPr id="5" name="TextBox 4"/>
          <p:cNvSpPr txBox="1"/>
          <p:nvPr/>
        </p:nvSpPr>
        <p:spPr>
          <a:xfrm>
            <a:off x="285720" y="1500174"/>
            <a:ext cx="8858280" cy="4539191"/>
          </a:xfrm>
          <a:prstGeom prst="rect">
            <a:avLst/>
          </a:prstGeom>
          <a:noFill/>
        </p:spPr>
        <p:txBody>
          <a:bodyPr wrap="square" rtlCol="0">
            <a:spAutoFit/>
          </a:bodyPr>
          <a:lstStyle/>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Useful </a:t>
            </a:r>
            <a:r>
              <a:rPr lang="en-IN" sz="2800" b="1" dirty="0">
                <a:solidFill>
                  <a:srgbClr val="0000CC"/>
                </a:solidFill>
                <a:latin typeface="Times New Roman" pitchFamily="18" charset="0"/>
                <a:cs typeface="Times New Roman" pitchFamily="18" charset="0"/>
              </a:rPr>
              <a:t>tool for analysis </a:t>
            </a:r>
            <a:r>
              <a:rPr lang="en-IN" sz="2800" dirty="0">
                <a:solidFill>
                  <a:srgbClr val="0000CC"/>
                </a:solidFill>
                <a:latin typeface="Times New Roman" pitchFamily="18" charset="0"/>
                <a:cs typeface="Times New Roman" pitchFamily="18" charset="0"/>
              </a:rPr>
              <a:t>of financial statements</a:t>
            </a:r>
          </a:p>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a:t>
            </a:r>
            <a:r>
              <a:rPr lang="en-IN" sz="2800" b="1" dirty="0">
                <a:solidFill>
                  <a:srgbClr val="0000CC"/>
                </a:solidFill>
                <a:latin typeface="Times New Roman" pitchFamily="18" charset="0"/>
                <a:cs typeface="Times New Roman" pitchFamily="18" charset="0"/>
              </a:rPr>
              <a:t>Simplifies</a:t>
            </a:r>
            <a:r>
              <a:rPr lang="en-IN" sz="2800" dirty="0">
                <a:solidFill>
                  <a:srgbClr val="0000CC"/>
                </a:solidFill>
                <a:latin typeface="Times New Roman" pitchFamily="18" charset="0"/>
                <a:cs typeface="Times New Roman" pitchFamily="18" charset="0"/>
              </a:rPr>
              <a:t> accounting data</a:t>
            </a:r>
          </a:p>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Useful  for </a:t>
            </a:r>
            <a:r>
              <a:rPr lang="en-IN" sz="2800" b="1" dirty="0">
                <a:solidFill>
                  <a:srgbClr val="0000CC"/>
                </a:solidFill>
                <a:latin typeface="Times New Roman" pitchFamily="18" charset="0"/>
                <a:cs typeface="Times New Roman" pitchFamily="18" charset="0"/>
              </a:rPr>
              <a:t>forecasting</a:t>
            </a:r>
          </a:p>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Useful in inter firm and intra firm </a:t>
            </a:r>
            <a:r>
              <a:rPr lang="en-IN" sz="2800" b="1" dirty="0">
                <a:solidFill>
                  <a:srgbClr val="0000CC"/>
                </a:solidFill>
                <a:latin typeface="Times New Roman" pitchFamily="18" charset="0"/>
                <a:cs typeface="Times New Roman" pitchFamily="18" charset="0"/>
              </a:rPr>
              <a:t>comparison</a:t>
            </a:r>
          </a:p>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Useful in locating the </a:t>
            </a:r>
            <a:r>
              <a:rPr lang="en-IN" sz="2800" b="1" dirty="0">
                <a:solidFill>
                  <a:srgbClr val="0000CC"/>
                </a:solidFill>
                <a:latin typeface="Times New Roman" pitchFamily="18" charset="0"/>
                <a:cs typeface="Times New Roman" pitchFamily="18" charset="0"/>
              </a:rPr>
              <a:t>weak areas</a:t>
            </a:r>
            <a:r>
              <a:rPr lang="en-IN" sz="2800" dirty="0">
                <a:solidFill>
                  <a:srgbClr val="0000CC"/>
                </a:solidFill>
                <a:latin typeface="Times New Roman" pitchFamily="18" charset="0"/>
                <a:cs typeface="Times New Roman" pitchFamily="18" charset="0"/>
              </a:rPr>
              <a:t>.</a:t>
            </a:r>
          </a:p>
          <a:p>
            <a:pPr marL="342900" indent="-342900">
              <a:lnSpc>
                <a:spcPct val="150000"/>
              </a:lnSpc>
              <a:buFont typeface="Wingdings" pitchFamily="2" charset="2"/>
              <a:buChar char="v"/>
            </a:pPr>
            <a:r>
              <a:rPr lang="en-IN" sz="2800" dirty="0">
                <a:solidFill>
                  <a:srgbClr val="0000CC"/>
                </a:solidFill>
                <a:latin typeface="Times New Roman" pitchFamily="18" charset="0"/>
                <a:cs typeface="Times New Roman" pitchFamily="18" charset="0"/>
              </a:rPr>
              <a:t>  Useful in assessing the </a:t>
            </a:r>
            <a:r>
              <a:rPr lang="en-IN" sz="2800" b="1" dirty="0">
                <a:solidFill>
                  <a:srgbClr val="0000CC"/>
                </a:solidFill>
                <a:latin typeface="Times New Roman" pitchFamily="18" charset="0"/>
                <a:cs typeface="Times New Roman" pitchFamily="18" charset="0"/>
              </a:rPr>
              <a:t>operational efficiency </a:t>
            </a:r>
            <a:r>
              <a:rPr lang="en-IN" sz="2800" dirty="0">
                <a:solidFill>
                  <a:srgbClr val="0000CC"/>
                </a:solidFill>
                <a:latin typeface="Times New Roman" pitchFamily="18" charset="0"/>
                <a:cs typeface="Times New Roman" pitchFamily="18" charset="0"/>
              </a:rPr>
              <a:t>of    </a:t>
            </a:r>
          </a:p>
          <a:p>
            <a:pPr marL="342900" indent="-342900">
              <a:lnSpc>
                <a:spcPct val="150000"/>
              </a:lnSpc>
            </a:pPr>
            <a:r>
              <a:rPr lang="en-IN" sz="2800" dirty="0">
                <a:solidFill>
                  <a:srgbClr val="0000CC"/>
                </a:solidFill>
                <a:latin typeface="Times New Roman" pitchFamily="18" charset="0"/>
                <a:cs typeface="Times New Roman" pitchFamily="18" charset="0"/>
              </a:rPr>
              <a:t>      business</a:t>
            </a:r>
            <a:endParaRPr lang="en-US" sz="2800" dirty="0">
              <a:solidFill>
                <a:srgbClr val="0000CC"/>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4" name="Rectangle 3"/>
          <p:cNvSpPr/>
          <p:nvPr/>
        </p:nvSpPr>
        <p:spPr>
          <a:xfrm>
            <a:off x="457200" y="5334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4</a:t>
            </a:r>
            <a:endParaRPr lang="en-US" sz="5400" b="1" cap="none" spc="0" dirty="0">
              <a:ln w="50800"/>
              <a:solidFill>
                <a:schemeClr val="bg1">
                  <a:shade val="50000"/>
                </a:schemeClr>
              </a:solidFill>
              <a:effectLst/>
            </a:endParaRPr>
          </a:p>
        </p:txBody>
      </p:sp>
      <p:sp>
        <p:nvSpPr>
          <p:cNvPr id="5" name="Rectangle 4"/>
          <p:cNvSpPr/>
          <p:nvPr/>
        </p:nvSpPr>
        <p:spPr>
          <a:xfrm>
            <a:off x="304800" y="1905000"/>
            <a:ext cx="4366324" cy="830997"/>
          </a:xfrm>
          <a:prstGeom prst="rect">
            <a:avLst/>
          </a:prstGeom>
        </p:spPr>
        <p:txBody>
          <a:bodyPr wrap="square">
            <a:spAutoFit/>
          </a:bodyPr>
          <a:lstStyle/>
          <a:p>
            <a:r>
              <a:rPr lang="en-IN" sz="2400" dirty="0">
                <a:solidFill>
                  <a:schemeClr val="accent1"/>
                </a:solidFill>
                <a:latin typeface="Forte" pitchFamily="66" charset="0"/>
              </a:rPr>
              <a:t>WHEN ONLY DENOMINATOR </a:t>
            </a:r>
            <a:r>
              <a:rPr lang="en-IN" sz="2400" b="1" dirty="0">
                <a:solidFill>
                  <a:schemeClr val="accent1"/>
                </a:solidFill>
                <a:latin typeface="Forte" pitchFamily="66" charset="0"/>
              </a:rPr>
              <a:t>DECREASES.</a:t>
            </a:r>
            <a:endParaRPr lang="en-US" sz="2000" b="1" dirty="0">
              <a:solidFill>
                <a:schemeClr val="accent1"/>
              </a:solidFill>
              <a:latin typeface="Forte" pitchFamily="66" charset="0"/>
            </a:endParaRPr>
          </a:p>
        </p:txBody>
      </p:sp>
      <p:sp>
        <p:nvSpPr>
          <p:cNvPr id="6" name="TextBox 5"/>
          <p:cNvSpPr txBox="1"/>
          <p:nvPr/>
        </p:nvSpPr>
        <p:spPr>
          <a:xfrm>
            <a:off x="4648200" y="1828800"/>
            <a:ext cx="4191000" cy="523220"/>
          </a:xfrm>
          <a:prstGeom prst="rect">
            <a:avLst/>
          </a:prstGeom>
          <a:noFill/>
        </p:spPr>
        <p:txBody>
          <a:bodyPr wrap="square" rtlCol="0">
            <a:spAutoFit/>
          </a:bodyPr>
          <a:lstStyle/>
          <a:p>
            <a:r>
              <a:rPr lang="en-IN" sz="2800" dirty="0">
                <a:solidFill>
                  <a:schemeClr val="accent4">
                    <a:lumMod val="40000"/>
                    <a:lumOff val="60000"/>
                  </a:schemeClr>
                </a:solidFill>
                <a:latin typeface="Forte" pitchFamily="66" charset="0"/>
              </a:rPr>
              <a:t>THE RATIO </a:t>
            </a:r>
            <a:r>
              <a:rPr lang="en-IN" sz="2800" b="1" dirty="0">
                <a:solidFill>
                  <a:schemeClr val="accent4">
                    <a:lumMod val="40000"/>
                    <a:lumOff val="60000"/>
                  </a:schemeClr>
                </a:solidFill>
                <a:latin typeface="Forte" pitchFamily="66" charset="0"/>
              </a:rPr>
              <a:t>INCREASES.</a:t>
            </a:r>
            <a:endParaRPr lang="en-US" b="1" dirty="0">
              <a:solidFill>
                <a:schemeClr val="accent4">
                  <a:lumMod val="40000"/>
                  <a:lumOff val="60000"/>
                </a:schemeClr>
              </a:solidFill>
              <a:latin typeface="Forte" pitchFamily="66" charset="0"/>
            </a:endParaRPr>
          </a:p>
        </p:txBody>
      </p:sp>
      <p:pic>
        <p:nvPicPr>
          <p:cNvPr id="9" name="Picture 8" descr="images (1).png"/>
          <p:cNvPicPr>
            <a:picLocks noChangeAspect="1"/>
          </p:cNvPicPr>
          <p:nvPr/>
        </p:nvPicPr>
        <p:blipFill>
          <a:blip r:embed="rId4"/>
          <a:stretch>
            <a:fillRect/>
          </a:stretch>
        </p:blipFill>
        <p:spPr>
          <a:xfrm>
            <a:off x="5486400" y="2895600"/>
            <a:ext cx="2143125" cy="2143125"/>
          </a:xfrm>
          <a:prstGeom prst="rect">
            <a:avLst/>
          </a:prstGeom>
        </p:spPr>
      </p:pic>
      <p:pic>
        <p:nvPicPr>
          <p:cNvPr id="10" name="Picture 9" descr="b784807ce2c8f3ef8cc1fee4cfd3bebc_graph-clipart-decline-graph-decline-transparent-free-for-download-_1600-1231.jpeg"/>
          <p:cNvPicPr>
            <a:picLocks noChangeAspect="1"/>
          </p:cNvPicPr>
          <p:nvPr/>
        </p:nvPicPr>
        <p:blipFill>
          <a:blip r:embed="rId5" cstate="print"/>
          <a:stretch>
            <a:fillRect/>
          </a:stretch>
        </p:blipFill>
        <p:spPr>
          <a:xfrm>
            <a:off x="990600" y="3124200"/>
            <a:ext cx="2971800" cy="1905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4" name="Rectangle 3"/>
          <p:cNvSpPr/>
          <p:nvPr/>
        </p:nvSpPr>
        <p:spPr>
          <a:xfrm>
            <a:off x="457200" y="5334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5</a:t>
            </a:r>
            <a:endParaRPr lang="en-US" sz="5400" b="1" cap="none" spc="0" dirty="0">
              <a:ln w="50800"/>
              <a:solidFill>
                <a:schemeClr val="bg1">
                  <a:shade val="50000"/>
                </a:schemeClr>
              </a:solidFill>
              <a:effectLst/>
            </a:endParaRPr>
          </a:p>
        </p:txBody>
      </p:sp>
      <p:sp>
        <p:nvSpPr>
          <p:cNvPr id="5" name="TextBox 4"/>
          <p:cNvSpPr txBox="1"/>
          <p:nvPr/>
        </p:nvSpPr>
        <p:spPr>
          <a:xfrm>
            <a:off x="609600" y="1828800"/>
            <a:ext cx="3962400" cy="1631216"/>
          </a:xfrm>
          <a:prstGeom prst="rect">
            <a:avLst/>
          </a:prstGeom>
          <a:noFill/>
        </p:spPr>
        <p:txBody>
          <a:bodyPr wrap="square" rtlCol="0">
            <a:spAutoFit/>
          </a:bodyPr>
          <a:lstStyle/>
          <a:p>
            <a:r>
              <a:rPr lang="en-IN" sz="2000" dirty="0">
                <a:solidFill>
                  <a:srgbClr val="FF0000"/>
                </a:solidFill>
                <a:latin typeface="Forte" pitchFamily="66" charset="0"/>
              </a:rPr>
              <a:t>WHEN NUMERATOR </a:t>
            </a:r>
          </a:p>
          <a:p>
            <a:endParaRPr lang="en-IN" sz="2000" dirty="0">
              <a:solidFill>
                <a:srgbClr val="FF0000"/>
              </a:solidFill>
              <a:latin typeface="Forte" pitchFamily="66" charset="0"/>
            </a:endParaRPr>
          </a:p>
          <a:p>
            <a:r>
              <a:rPr lang="en-IN" sz="2000" dirty="0">
                <a:solidFill>
                  <a:srgbClr val="FF0000"/>
                </a:solidFill>
                <a:latin typeface="Forte" pitchFamily="66" charset="0"/>
              </a:rPr>
              <a:t>INCREASES WHILE </a:t>
            </a:r>
          </a:p>
          <a:p>
            <a:endParaRPr lang="en-IN" sz="2000" dirty="0">
              <a:solidFill>
                <a:srgbClr val="FF0000"/>
              </a:solidFill>
              <a:latin typeface="Forte" pitchFamily="66" charset="0"/>
            </a:endParaRPr>
          </a:p>
          <a:p>
            <a:r>
              <a:rPr lang="en-IN" sz="2000" dirty="0">
                <a:solidFill>
                  <a:srgbClr val="FF0000"/>
                </a:solidFill>
                <a:latin typeface="Forte" pitchFamily="66" charset="0"/>
              </a:rPr>
              <a:t>DENOMINATOR DECREASES</a:t>
            </a:r>
            <a:endParaRPr lang="en-US" sz="2000" dirty="0">
              <a:solidFill>
                <a:srgbClr val="FF0000"/>
              </a:solidFill>
              <a:latin typeface="Forte" pitchFamily="66" charset="0"/>
            </a:endParaRPr>
          </a:p>
        </p:txBody>
      </p:sp>
      <p:sp>
        <p:nvSpPr>
          <p:cNvPr id="7" name="TextBox 6"/>
          <p:cNvSpPr txBox="1"/>
          <p:nvPr/>
        </p:nvSpPr>
        <p:spPr>
          <a:xfrm>
            <a:off x="4648200" y="1828800"/>
            <a:ext cx="4191000" cy="523220"/>
          </a:xfrm>
          <a:prstGeom prst="rect">
            <a:avLst/>
          </a:prstGeom>
          <a:noFill/>
        </p:spPr>
        <p:txBody>
          <a:bodyPr wrap="square" rtlCol="0">
            <a:spAutoFit/>
          </a:bodyPr>
          <a:lstStyle/>
          <a:p>
            <a:r>
              <a:rPr lang="en-IN" sz="2800" dirty="0">
                <a:solidFill>
                  <a:srgbClr val="00B0F0"/>
                </a:solidFill>
                <a:latin typeface="Forte" pitchFamily="66" charset="0"/>
              </a:rPr>
              <a:t>THE RATIO </a:t>
            </a:r>
            <a:r>
              <a:rPr lang="en-IN" sz="2800" b="1" dirty="0">
                <a:solidFill>
                  <a:srgbClr val="00B0F0"/>
                </a:solidFill>
                <a:latin typeface="Forte" pitchFamily="66" charset="0"/>
              </a:rPr>
              <a:t>INCREASES.</a:t>
            </a:r>
            <a:endParaRPr lang="en-US" b="1" dirty="0">
              <a:solidFill>
                <a:srgbClr val="00B0F0"/>
              </a:solidFill>
              <a:latin typeface="Forte" pitchFamily="66" charset="0"/>
            </a:endParaRPr>
          </a:p>
        </p:txBody>
      </p:sp>
      <p:pic>
        <p:nvPicPr>
          <p:cNvPr id="8" name="Picture 7" descr="images.png"/>
          <p:cNvPicPr>
            <a:picLocks noChangeAspect="1"/>
          </p:cNvPicPr>
          <p:nvPr/>
        </p:nvPicPr>
        <p:blipFill>
          <a:blip r:embed="rId4"/>
          <a:stretch>
            <a:fillRect/>
          </a:stretch>
        </p:blipFill>
        <p:spPr>
          <a:xfrm>
            <a:off x="5486400" y="2743200"/>
            <a:ext cx="2514600" cy="2514600"/>
          </a:xfrm>
          <a:prstGeom prst="rect">
            <a:avLst/>
          </a:prstGeom>
        </p:spPr>
      </p:pic>
      <p:sp>
        <p:nvSpPr>
          <p:cNvPr id="9" name="Up Arrow 8"/>
          <p:cNvSpPr/>
          <p:nvPr/>
        </p:nvSpPr>
        <p:spPr>
          <a:xfrm>
            <a:off x="8153400" y="3352800"/>
            <a:ext cx="228600" cy="457200"/>
          </a:xfrm>
          <a:prstGeom prst="upArrow">
            <a:avLst/>
          </a:prstGeom>
          <a:solidFill>
            <a:schemeClr val="accent5">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descr="images (1).png"/>
          <p:cNvPicPr>
            <a:picLocks noChangeAspect="1"/>
          </p:cNvPicPr>
          <p:nvPr/>
        </p:nvPicPr>
        <p:blipFill>
          <a:blip r:embed="rId5"/>
          <a:stretch>
            <a:fillRect/>
          </a:stretch>
        </p:blipFill>
        <p:spPr>
          <a:xfrm>
            <a:off x="533400" y="3886200"/>
            <a:ext cx="1981200" cy="1981200"/>
          </a:xfrm>
          <a:prstGeom prst="rect">
            <a:avLst/>
          </a:prstGeom>
        </p:spPr>
      </p:pic>
      <p:pic>
        <p:nvPicPr>
          <p:cNvPr id="11" name="Picture 10" descr="index.png"/>
          <p:cNvPicPr>
            <a:picLocks noChangeAspect="1"/>
          </p:cNvPicPr>
          <p:nvPr/>
        </p:nvPicPr>
        <p:blipFill>
          <a:blip r:embed="rId6"/>
          <a:stretch>
            <a:fillRect/>
          </a:stretch>
        </p:blipFill>
        <p:spPr>
          <a:xfrm>
            <a:off x="2590800" y="3731856"/>
            <a:ext cx="1752600" cy="2306994"/>
          </a:xfrm>
          <a:prstGeom prst="rect">
            <a:avLst/>
          </a:prstGeom>
        </p:spPr>
      </p:pic>
      <p:sp>
        <p:nvSpPr>
          <p:cNvPr id="12" name="TextBox 11"/>
          <p:cNvSpPr txBox="1"/>
          <p:nvPr/>
        </p:nvSpPr>
        <p:spPr>
          <a:xfrm>
            <a:off x="685800" y="3733800"/>
            <a:ext cx="304800" cy="523220"/>
          </a:xfrm>
          <a:prstGeom prst="rect">
            <a:avLst/>
          </a:prstGeom>
          <a:noFill/>
        </p:spPr>
        <p:txBody>
          <a:bodyPr wrap="square" rtlCol="0">
            <a:spAutoFit/>
          </a:bodyPr>
          <a:lstStyle/>
          <a:p>
            <a:r>
              <a:rPr lang="en-IN" sz="2800" dirty="0">
                <a:solidFill>
                  <a:srgbClr val="FF0000"/>
                </a:solidFill>
                <a:latin typeface="Forte" pitchFamily="66" charset="0"/>
              </a:rPr>
              <a:t>N</a:t>
            </a:r>
            <a:endParaRPr lang="en-US" sz="2800" dirty="0">
              <a:solidFill>
                <a:srgbClr val="FF0000"/>
              </a:solidFill>
              <a:latin typeface="Forte" pitchFamily="66" charset="0"/>
            </a:endParaRPr>
          </a:p>
        </p:txBody>
      </p:sp>
      <p:sp>
        <p:nvSpPr>
          <p:cNvPr id="13" name="TextBox 12"/>
          <p:cNvSpPr txBox="1"/>
          <p:nvPr/>
        </p:nvSpPr>
        <p:spPr>
          <a:xfrm>
            <a:off x="3886200" y="3962400"/>
            <a:ext cx="381000" cy="461665"/>
          </a:xfrm>
          <a:prstGeom prst="rect">
            <a:avLst/>
          </a:prstGeom>
          <a:noFill/>
        </p:spPr>
        <p:txBody>
          <a:bodyPr wrap="square" rtlCol="0">
            <a:spAutoFit/>
          </a:bodyPr>
          <a:lstStyle/>
          <a:p>
            <a:r>
              <a:rPr lang="en-IN" sz="2400" dirty="0">
                <a:solidFill>
                  <a:srgbClr val="FF0000"/>
                </a:solidFill>
                <a:latin typeface="Forte" pitchFamily="66" charset="0"/>
              </a:rPr>
              <a:t>D</a:t>
            </a:r>
            <a:endParaRPr lang="en-US" dirty="0">
              <a:solidFill>
                <a:srgbClr val="FF0000"/>
              </a:solidFill>
              <a:latin typeface="Forte" pitchFamily="66"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1"/>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795462" y="2395539"/>
            <a:ext cx="5715000" cy="1685925"/>
          </a:xfrm>
          <a:prstGeom prst="rect">
            <a:avLst/>
          </a:prstGeom>
        </p:spPr>
      </p:pic>
      <p:sp>
        <p:nvSpPr>
          <p:cNvPr id="4" name="Rectangle 3"/>
          <p:cNvSpPr/>
          <p:nvPr/>
        </p:nvSpPr>
        <p:spPr>
          <a:xfrm>
            <a:off x="457200" y="533401"/>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6</a:t>
            </a:r>
            <a:endParaRPr lang="en-US" sz="5400" b="1" cap="none" spc="0" dirty="0">
              <a:ln w="50800"/>
              <a:solidFill>
                <a:schemeClr val="bg1">
                  <a:shade val="50000"/>
                </a:schemeClr>
              </a:solidFill>
              <a:effectLst/>
            </a:endParaRPr>
          </a:p>
        </p:txBody>
      </p:sp>
      <p:sp>
        <p:nvSpPr>
          <p:cNvPr id="5" name="TextBox 4"/>
          <p:cNvSpPr txBox="1"/>
          <p:nvPr/>
        </p:nvSpPr>
        <p:spPr>
          <a:xfrm>
            <a:off x="609600" y="1828801"/>
            <a:ext cx="3962400" cy="1631216"/>
          </a:xfrm>
          <a:prstGeom prst="rect">
            <a:avLst/>
          </a:prstGeom>
          <a:noFill/>
        </p:spPr>
        <p:txBody>
          <a:bodyPr wrap="square" rtlCol="0">
            <a:spAutoFit/>
          </a:bodyPr>
          <a:lstStyle/>
          <a:p>
            <a:r>
              <a:rPr lang="en-IN" sz="2000" dirty="0">
                <a:solidFill>
                  <a:srgbClr val="FF0000"/>
                </a:solidFill>
                <a:latin typeface="Forte" pitchFamily="66" charset="0"/>
              </a:rPr>
              <a:t>WHEN NUMERATOR </a:t>
            </a:r>
          </a:p>
          <a:p>
            <a:endParaRPr lang="en-IN" sz="2000" dirty="0">
              <a:solidFill>
                <a:srgbClr val="FF0000"/>
              </a:solidFill>
              <a:latin typeface="Forte" pitchFamily="66" charset="0"/>
            </a:endParaRPr>
          </a:p>
          <a:p>
            <a:r>
              <a:rPr lang="en-IN" sz="2000" dirty="0">
                <a:solidFill>
                  <a:srgbClr val="FF0000"/>
                </a:solidFill>
                <a:latin typeface="Forte" pitchFamily="66" charset="0"/>
              </a:rPr>
              <a:t>DECREASES WHILE </a:t>
            </a:r>
          </a:p>
          <a:p>
            <a:endParaRPr lang="en-IN" sz="2000" dirty="0">
              <a:solidFill>
                <a:srgbClr val="FF0000"/>
              </a:solidFill>
              <a:latin typeface="Forte" pitchFamily="66" charset="0"/>
            </a:endParaRPr>
          </a:p>
          <a:p>
            <a:r>
              <a:rPr lang="en-IN" sz="2000" dirty="0">
                <a:solidFill>
                  <a:srgbClr val="FF0000"/>
                </a:solidFill>
                <a:latin typeface="Forte" pitchFamily="66" charset="0"/>
              </a:rPr>
              <a:t>DENOMINATOR INCREASES</a:t>
            </a:r>
            <a:endParaRPr lang="en-US" sz="2000" dirty="0">
              <a:solidFill>
                <a:srgbClr val="FF0000"/>
              </a:solidFill>
              <a:latin typeface="Forte" pitchFamily="66" charset="0"/>
            </a:endParaRPr>
          </a:p>
        </p:txBody>
      </p:sp>
      <p:sp>
        <p:nvSpPr>
          <p:cNvPr id="6" name="Rectangle 5"/>
          <p:cNvSpPr/>
          <p:nvPr/>
        </p:nvSpPr>
        <p:spPr>
          <a:xfrm>
            <a:off x="4724400" y="1981201"/>
            <a:ext cx="4156331" cy="523220"/>
          </a:xfrm>
          <a:prstGeom prst="rect">
            <a:avLst/>
          </a:prstGeom>
        </p:spPr>
        <p:txBody>
          <a:bodyPr wrap="none">
            <a:spAutoFit/>
          </a:bodyPr>
          <a:lstStyle/>
          <a:p>
            <a:r>
              <a:rPr lang="en-IN" sz="2800" dirty="0">
                <a:solidFill>
                  <a:srgbClr val="00B0F0"/>
                </a:solidFill>
                <a:latin typeface="Forte" pitchFamily="66" charset="0"/>
              </a:rPr>
              <a:t>THE RATIO </a:t>
            </a:r>
            <a:r>
              <a:rPr lang="en-IN" sz="2800" b="1" dirty="0">
                <a:solidFill>
                  <a:srgbClr val="00B0F0"/>
                </a:solidFill>
                <a:latin typeface="Forte" pitchFamily="66" charset="0"/>
              </a:rPr>
              <a:t>DECREASES.</a:t>
            </a:r>
            <a:endParaRPr lang="en-US" sz="2800" b="1" dirty="0">
              <a:solidFill>
                <a:srgbClr val="00B0F0"/>
              </a:solidFill>
              <a:latin typeface="Forte" pitchFamily="66" charset="0"/>
            </a:endParaRPr>
          </a:p>
        </p:txBody>
      </p:sp>
      <p:pic>
        <p:nvPicPr>
          <p:cNvPr id="7" name="Picture 6" descr="unnamed (1).jpg"/>
          <p:cNvPicPr>
            <a:picLocks noChangeAspect="1"/>
          </p:cNvPicPr>
          <p:nvPr/>
        </p:nvPicPr>
        <p:blipFill>
          <a:blip r:embed="rId4"/>
          <a:stretch>
            <a:fillRect/>
          </a:stretch>
        </p:blipFill>
        <p:spPr>
          <a:xfrm>
            <a:off x="2286000" y="3352800"/>
            <a:ext cx="2057400" cy="2057400"/>
          </a:xfrm>
          <a:prstGeom prst="rect">
            <a:avLst/>
          </a:prstGeom>
        </p:spPr>
      </p:pic>
      <p:pic>
        <p:nvPicPr>
          <p:cNvPr id="8" name="Picture 7" descr="download.png"/>
          <p:cNvPicPr>
            <a:picLocks noChangeAspect="1"/>
          </p:cNvPicPr>
          <p:nvPr/>
        </p:nvPicPr>
        <p:blipFill>
          <a:blip r:embed="rId5"/>
          <a:stretch>
            <a:fillRect/>
          </a:stretch>
        </p:blipFill>
        <p:spPr>
          <a:xfrm>
            <a:off x="838200" y="3657600"/>
            <a:ext cx="1752600" cy="1752600"/>
          </a:xfrm>
          <a:prstGeom prst="rect">
            <a:avLst/>
          </a:prstGeom>
        </p:spPr>
      </p:pic>
      <p:sp>
        <p:nvSpPr>
          <p:cNvPr id="9" name="TextBox 8"/>
          <p:cNvSpPr txBox="1"/>
          <p:nvPr/>
        </p:nvSpPr>
        <p:spPr>
          <a:xfrm>
            <a:off x="304800" y="3733800"/>
            <a:ext cx="304800" cy="523220"/>
          </a:xfrm>
          <a:prstGeom prst="rect">
            <a:avLst/>
          </a:prstGeom>
          <a:noFill/>
        </p:spPr>
        <p:txBody>
          <a:bodyPr wrap="square" rtlCol="0">
            <a:spAutoFit/>
          </a:bodyPr>
          <a:lstStyle/>
          <a:p>
            <a:r>
              <a:rPr lang="en-IN" sz="2800" dirty="0">
                <a:solidFill>
                  <a:srgbClr val="FF0000"/>
                </a:solidFill>
                <a:latin typeface="Forte" pitchFamily="66" charset="0"/>
              </a:rPr>
              <a:t>N</a:t>
            </a:r>
            <a:endParaRPr lang="en-US" sz="2800" dirty="0">
              <a:solidFill>
                <a:srgbClr val="FF0000"/>
              </a:solidFill>
              <a:latin typeface="Forte" pitchFamily="66" charset="0"/>
            </a:endParaRPr>
          </a:p>
        </p:txBody>
      </p:sp>
      <p:sp>
        <p:nvSpPr>
          <p:cNvPr id="10" name="TextBox 9"/>
          <p:cNvSpPr txBox="1"/>
          <p:nvPr/>
        </p:nvSpPr>
        <p:spPr>
          <a:xfrm>
            <a:off x="3886200" y="3962400"/>
            <a:ext cx="381000" cy="461665"/>
          </a:xfrm>
          <a:prstGeom prst="rect">
            <a:avLst/>
          </a:prstGeom>
          <a:noFill/>
        </p:spPr>
        <p:txBody>
          <a:bodyPr wrap="square" rtlCol="0">
            <a:spAutoFit/>
          </a:bodyPr>
          <a:lstStyle/>
          <a:p>
            <a:r>
              <a:rPr lang="en-IN" sz="2400" dirty="0">
                <a:solidFill>
                  <a:srgbClr val="FF0000"/>
                </a:solidFill>
                <a:latin typeface="Forte" pitchFamily="66" charset="0"/>
              </a:rPr>
              <a:t>D</a:t>
            </a:r>
            <a:endParaRPr lang="en-US" dirty="0">
              <a:solidFill>
                <a:srgbClr val="FF0000"/>
              </a:solidFill>
              <a:latin typeface="Forte" pitchFamily="66" charset="0"/>
            </a:endParaRPr>
          </a:p>
        </p:txBody>
      </p:sp>
      <p:pic>
        <p:nvPicPr>
          <p:cNvPr id="11" name="Picture 10" descr="unnamed.jpg"/>
          <p:cNvPicPr>
            <a:picLocks noChangeAspect="1"/>
          </p:cNvPicPr>
          <p:nvPr/>
        </p:nvPicPr>
        <p:blipFill>
          <a:blip r:embed="rId6"/>
          <a:stretch>
            <a:fillRect/>
          </a:stretch>
        </p:blipFill>
        <p:spPr>
          <a:xfrm>
            <a:off x="5562600" y="3429000"/>
            <a:ext cx="2743200" cy="186537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795462" y="2395538"/>
            <a:ext cx="5715000" cy="1685925"/>
          </a:xfrm>
          <a:prstGeom prst="rect">
            <a:avLst/>
          </a:prstGeom>
        </p:spPr>
      </p:pic>
      <p:sp>
        <p:nvSpPr>
          <p:cNvPr id="4" name="Rectangle 3"/>
          <p:cNvSpPr/>
          <p:nvPr/>
        </p:nvSpPr>
        <p:spPr>
          <a:xfrm>
            <a:off x="533400" y="2286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7</a:t>
            </a:r>
            <a:endParaRPr lang="en-US" sz="5400" b="1" cap="none" spc="0" dirty="0">
              <a:ln w="50800"/>
              <a:solidFill>
                <a:schemeClr val="bg1">
                  <a:shade val="50000"/>
                </a:schemeClr>
              </a:solidFill>
              <a:effectLst/>
            </a:endParaRPr>
          </a:p>
        </p:txBody>
      </p:sp>
      <p:sp>
        <p:nvSpPr>
          <p:cNvPr id="6" name="TextBox 5"/>
          <p:cNvSpPr txBox="1"/>
          <p:nvPr/>
        </p:nvSpPr>
        <p:spPr>
          <a:xfrm>
            <a:off x="609600" y="1524000"/>
            <a:ext cx="3886200" cy="2246769"/>
          </a:xfrm>
          <a:prstGeom prst="rect">
            <a:avLst/>
          </a:prstGeom>
          <a:noFill/>
        </p:spPr>
        <p:txBody>
          <a:bodyPr wrap="square" rtlCol="0">
            <a:spAutoFit/>
          </a:bodyPr>
          <a:lstStyle/>
          <a:p>
            <a:r>
              <a:rPr lang="en-IN" sz="2800" dirty="0">
                <a:solidFill>
                  <a:srgbClr val="C00000"/>
                </a:solidFill>
                <a:latin typeface="Bahnschrift" pitchFamily="34" charset="0"/>
              </a:rPr>
              <a:t>WHEN BOTH NUMERATOR AND DENOMINATOR </a:t>
            </a:r>
          </a:p>
          <a:p>
            <a:r>
              <a:rPr lang="en-IN" sz="2800" dirty="0">
                <a:solidFill>
                  <a:srgbClr val="C00000"/>
                </a:solidFill>
                <a:latin typeface="Bahnschrift" pitchFamily="34" charset="0"/>
              </a:rPr>
              <a:t>INCREASE BY THE </a:t>
            </a:r>
          </a:p>
          <a:p>
            <a:r>
              <a:rPr lang="en-IN" sz="2800" dirty="0">
                <a:solidFill>
                  <a:srgbClr val="C00000"/>
                </a:solidFill>
                <a:latin typeface="Bahnschrift" pitchFamily="34" charset="0"/>
              </a:rPr>
              <a:t>SAME AMOUNT.</a:t>
            </a:r>
            <a:endParaRPr lang="en-US" sz="2800" dirty="0">
              <a:solidFill>
                <a:srgbClr val="C00000"/>
              </a:solidFill>
              <a:latin typeface="Bahnschrift" pitchFamily="34" charset="0"/>
            </a:endParaRPr>
          </a:p>
        </p:txBody>
      </p:sp>
      <p:pic>
        <p:nvPicPr>
          <p:cNvPr id="8" name="Picture 7" descr="unnamed (1).png"/>
          <p:cNvPicPr>
            <a:picLocks noChangeAspect="1"/>
          </p:cNvPicPr>
          <p:nvPr/>
        </p:nvPicPr>
        <p:blipFill>
          <a:blip r:embed="rId4"/>
          <a:stretch>
            <a:fillRect/>
          </a:stretch>
        </p:blipFill>
        <p:spPr>
          <a:xfrm>
            <a:off x="2209800" y="4191000"/>
            <a:ext cx="1905000" cy="1905000"/>
          </a:xfrm>
          <a:prstGeom prst="rect">
            <a:avLst/>
          </a:prstGeom>
        </p:spPr>
      </p:pic>
      <p:sp>
        <p:nvSpPr>
          <p:cNvPr id="10" name="Up Arrow 9"/>
          <p:cNvSpPr/>
          <p:nvPr/>
        </p:nvSpPr>
        <p:spPr>
          <a:xfrm>
            <a:off x="914400" y="4419600"/>
            <a:ext cx="1066800" cy="12954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00600" y="1295400"/>
            <a:ext cx="3352800" cy="707886"/>
          </a:xfrm>
          <a:prstGeom prst="rect">
            <a:avLst/>
          </a:prstGeom>
          <a:noFill/>
        </p:spPr>
        <p:txBody>
          <a:bodyPr wrap="square" rtlCol="0">
            <a:spAutoFit/>
          </a:bodyPr>
          <a:lstStyle/>
          <a:p>
            <a:r>
              <a:rPr lang="en-IN" sz="2000" dirty="0">
                <a:solidFill>
                  <a:srgbClr val="006600"/>
                </a:solidFill>
                <a:latin typeface="Bodoni MT Black" pitchFamily="18" charset="0"/>
              </a:rPr>
              <a:t>a. If the original ratio is </a:t>
            </a:r>
            <a:r>
              <a:rPr lang="en-IN" sz="2000" u="sng" dirty="0">
                <a:solidFill>
                  <a:srgbClr val="006600"/>
                </a:solidFill>
                <a:latin typeface="Bodoni MT Black" pitchFamily="18" charset="0"/>
              </a:rPr>
              <a:t>greater than 1</a:t>
            </a:r>
            <a:r>
              <a:rPr lang="en-IN" sz="2000" dirty="0">
                <a:solidFill>
                  <a:srgbClr val="006600"/>
                </a:solidFill>
                <a:latin typeface="Bodoni MT Black" pitchFamily="18" charset="0"/>
              </a:rPr>
              <a:t>, the ratio </a:t>
            </a:r>
            <a:endParaRPr lang="en-US" sz="2000" dirty="0">
              <a:solidFill>
                <a:srgbClr val="006600"/>
              </a:solidFill>
              <a:latin typeface="Bodoni MT Black" pitchFamily="18" charset="0"/>
            </a:endParaRPr>
          </a:p>
        </p:txBody>
      </p:sp>
      <p:sp>
        <p:nvSpPr>
          <p:cNvPr id="14" name="Up Arrow 13"/>
          <p:cNvSpPr/>
          <p:nvPr/>
        </p:nvSpPr>
        <p:spPr>
          <a:xfrm>
            <a:off x="8229600" y="283159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2935069"/>
            <a:ext cx="3456908" cy="707886"/>
          </a:xfrm>
          <a:prstGeom prst="rect">
            <a:avLst/>
          </a:prstGeom>
          <a:noFill/>
        </p:spPr>
        <p:txBody>
          <a:bodyPr wrap="none" rtlCol="0">
            <a:spAutoFit/>
          </a:bodyPr>
          <a:lstStyle/>
          <a:p>
            <a:r>
              <a:rPr lang="en-IN" sz="2000" dirty="0">
                <a:solidFill>
                  <a:schemeClr val="accent6">
                    <a:lumMod val="75000"/>
                  </a:schemeClr>
                </a:solidFill>
                <a:latin typeface="Bodoni MT Black" pitchFamily="18" charset="0"/>
              </a:rPr>
              <a:t>b. If the original ratio is </a:t>
            </a:r>
          </a:p>
          <a:p>
            <a:r>
              <a:rPr lang="en-IN" sz="2000" u="sng" dirty="0">
                <a:solidFill>
                  <a:schemeClr val="accent6">
                    <a:lumMod val="75000"/>
                  </a:schemeClr>
                </a:solidFill>
                <a:latin typeface="Bodoni MT Black" pitchFamily="18" charset="0"/>
              </a:rPr>
              <a:t>less than 1</a:t>
            </a:r>
            <a:r>
              <a:rPr lang="en-IN" sz="2000" dirty="0">
                <a:solidFill>
                  <a:schemeClr val="accent6">
                    <a:lumMod val="75000"/>
                  </a:schemeClr>
                </a:solidFill>
                <a:latin typeface="Bodoni MT Black" pitchFamily="18" charset="0"/>
              </a:rPr>
              <a:t>, the ratio</a:t>
            </a:r>
            <a:endParaRPr lang="en-US" sz="2000" dirty="0">
              <a:solidFill>
                <a:schemeClr val="accent6">
                  <a:lumMod val="75000"/>
                </a:schemeClr>
              </a:solidFill>
              <a:latin typeface="Bodoni MT Black" pitchFamily="18" charset="0"/>
            </a:endParaRPr>
          </a:p>
        </p:txBody>
      </p:sp>
      <p:sp>
        <p:nvSpPr>
          <p:cNvPr id="16" name="TextBox 15"/>
          <p:cNvSpPr txBox="1"/>
          <p:nvPr/>
        </p:nvSpPr>
        <p:spPr>
          <a:xfrm>
            <a:off x="4800600" y="4419600"/>
            <a:ext cx="3505200" cy="707886"/>
          </a:xfrm>
          <a:prstGeom prst="rect">
            <a:avLst/>
          </a:prstGeom>
          <a:noFill/>
        </p:spPr>
        <p:txBody>
          <a:bodyPr wrap="square" rtlCol="0">
            <a:spAutoFit/>
          </a:bodyPr>
          <a:lstStyle/>
          <a:p>
            <a:r>
              <a:rPr lang="en-IN" sz="2000" dirty="0">
                <a:solidFill>
                  <a:srgbClr val="990033"/>
                </a:solidFill>
                <a:latin typeface="Bodoni MT Black" pitchFamily="18" charset="0"/>
              </a:rPr>
              <a:t>c. If the original ratio is</a:t>
            </a:r>
          </a:p>
          <a:p>
            <a:r>
              <a:rPr lang="en-IN" sz="2000" dirty="0">
                <a:solidFill>
                  <a:srgbClr val="990033"/>
                </a:solidFill>
                <a:latin typeface="Bodoni MT Black" pitchFamily="18" charset="0"/>
              </a:rPr>
              <a:t>    </a:t>
            </a:r>
            <a:r>
              <a:rPr lang="en-IN" sz="2000" u="sng" dirty="0">
                <a:solidFill>
                  <a:srgbClr val="990033"/>
                </a:solidFill>
                <a:latin typeface="Bodoni MT Black" pitchFamily="18" charset="0"/>
              </a:rPr>
              <a:t>= 1</a:t>
            </a:r>
            <a:r>
              <a:rPr lang="en-IN" sz="2000" dirty="0">
                <a:solidFill>
                  <a:srgbClr val="990033"/>
                </a:solidFill>
                <a:latin typeface="Bodoni MT Black" pitchFamily="18" charset="0"/>
              </a:rPr>
              <a:t> </a:t>
            </a:r>
            <a:endParaRPr lang="en-US" sz="2000" dirty="0">
              <a:solidFill>
                <a:srgbClr val="990033"/>
              </a:solidFill>
              <a:latin typeface="Bodoni MT Black" pitchFamily="18" charset="0"/>
            </a:endParaRPr>
          </a:p>
        </p:txBody>
      </p:sp>
      <p:sp>
        <p:nvSpPr>
          <p:cNvPr id="17" name="Down Arrow 16"/>
          <p:cNvSpPr/>
          <p:nvPr/>
        </p:nvSpPr>
        <p:spPr>
          <a:xfrm>
            <a:off x="8202168"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7620000" y="492556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aser-whiteboard-drawing-paper-clip-art-white-board-cliparts.jpg"/>
          <p:cNvPicPr>
            <a:picLocks noChangeAspect="1"/>
          </p:cNvPicPr>
          <p:nvPr/>
        </p:nvPicPr>
        <p:blipFill>
          <a:blip r:embed="rId2"/>
          <a:stretch>
            <a:fillRect/>
          </a:stretch>
        </p:blipFill>
        <p:spPr>
          <a:xfrm>
            <a:off x="0" y="0"/>
            <a:ext cx="9144000" cy="6857999"/>
          </a:xfrm>
          <a:prstGeom prst="rect">
            <a:avLst/>
          </a:prstGeom>
        </p:spPr>
      </p:pic>
      <p:pic>
        <p:nvPicPr>
          <p:cNvPr id="3" name="Picture 2" descr="1323580.jpg"/>
          <p:cNvPicPr>
            <a:picLocks noChangeAspect="1"/>
          </p:cNvPicPr>
          <p:nvPr/>
        </p:nvPicPr>
        <p:blipFill>
          <a:blip r:embed="rId3"/>
          <a:stretch>
            <a:fillRect/>
          </a:stretch>
        </p:blipFill>
        <p:spPr>
          <a:xfrm rot="5400000">
            <a:off x="1262062" y="2547938"/>
            <a:ext cx="5715000" cy="1685925"/>
          </a:xfrm>
          <a:prstGeom prst="rect">
            <a:avLst/>
          </a:prstGeom>
        </p:spPr>
      </p:pic>
      <p:sp>
        <p:nvSpPr>
          <p:cNvPr id="5" name="Rectangle 4"/>
          <p:cNvSpPr/>
          <p:nvPr/>
        </p:nvSpPr>
        <p:spPr>
          <a:xfrm>
            <a:off x="762000" y="304800"/>
            <a:ext cx="2541080" cy="9188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IN" sz="5400" b="1" cap="none" spc="0" dirty="0">
                <a:ln w="50800"/>
                <a:solidFill>
                  <a:schemeClr val="bg1">
                    <a:shade val="50000"/>
                  </a:schemeClr>
                </a:solidFill>
                <a:effectLst/>
              </a:rPr>
              <a:t>CASE 8</a:t>
            </a:r>
            <a:endParaRPr lang="en-US" sz="5400" b="1" cap="none" spc="0" dirty="0">
              <a:ln w="50800"/>
              <a:solidFill>
                <a:schemeClr val="bg1">
                  <a:shade val="50000"/>
                </a:schemeClr>
              </a:solidFill>
              <a:effectLst/>
            </a:endParaRPr>
          </a:p>
        </p:txBody>
      </p:sp>
      <p:sp>
        <p:nvSpPr>
          <p:cNvPr id="7" name="TextBox 6"/>
          <p:cNvSpPr txBox="1"/>
          <p:nvPr/>
        </p:nvSpPr>
        <p:spPr>
          <a:xfrm>
            <a:off x="533400" y="1447800"/>
            <a:ext cx="3886200" cy="2246769"/>
          </a:xfrm>
          <a:prstGeom prst="rect">
            <a:avLst/>
          </a:prstGeom>
          <a:noFill/>
        </p:spPr>
        <p:txBody>
          <a:bodyPr wrap="square" rtlCol="0">
            <a:spAutoFit/>
          </a:bodyPr>
          <a:lstStyle/>
          <a:p>
            <a:r>
              <a:rPr lang="en-IN" sz="2800" dirty="0">
                <a:solidFill>
                  <a:srgbClr val="C00000"/>
                </a:solidFill>
                <a:latin typeface="Bahnschrift" pitchFamily="34" charset="0"/>
              </a:rPr>
              <a:t>WHEN BOTH NUMERATOR AND DENOMINATOR </a:t>
            </a:r>
          </a:p>
          <a:p>
            <a:r>
              <a:rPr lang="en-IN" sz="2800" dirty="0">
                <a:solidFill>
                  <a:srgbClr val="C00000"/>
                </a:solidFill>
                <a:latin typeface="Bahnschrift" pitchFamily="34" charset="0"/>
              </a:rPr>
              <a:t>DECREASE BY THE </a:t>
            </a:r>
          </a:p>
          <a:p>
            <a:r>
              <a:rPr lang="en-IN" sz="2800" dirty="0">
                <a:solidFill>
                  <a:srgbClr val="C00000"/>
                </a:solidFill>
                <a:latin typeface="Bahnschrift" pitchFamily="34" charset="0"/>
              </a:rPr>
              <a:t>SAME AMOUNT.</a:t>
            </a:r>
            <a:endParaRPr lang="en-US" sz="2800" dirty="0">
              <a:solidFill>
                <a:srgbClr val="C00000"/>
              </a:solidFill>
              <a:latin typeface="Bahnschrift" pitchFamily="34" charset="0"/>
            </a:endParaRPr>
          </a:p>
        </p:txBody>
      </p:sp>
      <p:pic>
        <p:nvPicPr>
          <p:cNvPr id="9" name="Picture 8" descr="b784807ce2c8f3ef8cc1fee4cfd3bebc_graph-clipart-decline-graph-decline-transparent-free-for-download-_1600-1231.jpeg"/>
          <p:cNvPicPr>
            <a:picLocks noChangeAspect="1"/>
          </p:cNvPicPr>
          <p:nvPr/>
        </p:nvPicPr>
        <p:blipFill>
          <a:blip r:embed="rId4" cstate="print"/>
          <a:stretch>
            <a:fillRect/>
          </a:stretch>
        </p:blipFill>
        <p:spPr>
          <a:xfrm>
            <a:off x="1905000" y="4038600"/>
            <a:ext cx="2178912" cy="1676400"/>
          </a:xfrm>
          <a:prstGeom prst="rect">
            <a:avLst/>
          </a:prstGeom>
        </p:spPr>
      </p:pic>
      <p:sp>
        <p:nvSpPr>
          <p:cNvPr id="12" name="Up Arrow 11"/>
          <p:cNvSpPr/>
          <p:nvPr/>
        </p:nvSpPr>
        <p:spPr>
          <a:xfrm rot="10800000">
            <a:off x="685800" y="4419600"/>
            <a:ext cx="1066800" cy="12954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1143000"/>
            <a:ext cx="3505200" cy="707886"/>
          </a:xfrm>
          <a:prstGeom prst="rect">
            <a:avLst/>
          </a:prstGeom>
        </p:spPr>
        <p:txBody>
          <a:bodyPr wrap="square">
            <a:spAutoFit/>
          </a:bodyPr>
          <a:lstStyle/>
          <a:p>
            <a:pPr marL="342900" indent="-342900">
              <a:buAutoNum type="alphaLcPeriod"/>
            </a:pPr>
            <a:r>
              <a:rPr lang="en-IN" sz="2000" dirty="0">
                <a:solidFill>
                  <a:srgbClr val="006600"/>
                </a:solidFill>
                <a:latin typeface="Bodoni MT Black" pitchFamily="18" charset="0"/>
              </a:rPr>
              <a:t>If the original ratio is </a:t>
            </a:r>
          </a:p>
          <a:p>
            <a:pPr marL="342900" indent="-342900"/>
            <a:r>
              <a:rPr lang="en-IN" sz="2000" u="sng" dirty="0">
                <a:solidFill>
                  <a:srgbClr val="006600"/>
                </a:solidFill>
                <a:latin typeface="Bodoni MT Black" pitchFamily="18" charset="0"/>
              </a:rPr>
              <a:t>greater than 1</a:t>
            </a:r>
            <a:r>
              <a:rPr lang="en-IN" sz="2000" dirty="0">
                <a:solidFill>
                  <a:srgbClr val="006600"/>
                </a:solidFill>
                <a:latin typeface="Bodoni MT Black" pitchFamily="18" charset="0"/>
              </a:rPr>
              <a:t>, the ratio </a:t>
            </a:r>
            <a:endParaRPr lang="en-US" sz="2000" dirty="0">
              <a:solidFill>
                <a:srgbClr val="006600"/>
              </a:solidFill>
              <a:latin typeface="Bodoni MT Black" pitchFamily="18" charset="0"/>
            </a:endParaRPr>
          </a:p>
        </p:txBody>
      </p:sp>
      <p:sp>
        <p:nvSpPr>
          <p:cNvPr id="17" name="Rectangle 16"/>
          <p:cNvSpPr/>
          <p:nvPr/>
        </p:nvSpPr>
        <p:spPr>
          <a:xfrm>
            <a:off x="4572000" y="2873514"/>
            <a:ext cx="3505200" cy="707886"/>
          </a:xfrm>
          <a:prstGeom prst="rect">
            <a:avLst/>
          </a:prstGeom>
        </p:spPr>
        <p:txBody>
          <a:bodyPr wrap="square">
            <a:spAutoFit/>
          </a:bodyPr>
          <a:lstStyle/>
          <a:p>
            <a:r>
              <a:rPr lang="en-IN" sz="2000" dirty="0">
                <a:solidFill>
                  <a:schemeClr val="accent6">
                    <a:lumMod val="75000"/>
                  </a:schemeClr>
                </a:solidFill>
                <a:latin typeface="Bodoni MT Black" pitchFamily="18" charset="0"/>
              </a:rPr>
              <a:t>b. If the original ratio is </a:t>
            </a:r>
          </a:p>
          <a:p>
            <a:r>
              <a:rPr lang="en-IN" sz="2000" u="sng" dirty="0">
                <a:solidFill>
                  <a:schemeClr val="accent6">
                    <a:lumMod val="75000"/>
                  </a:schemeClr>
                </a:solidFill>
                <a:latin typeface="Bodoni MT Black" pitchFamily="18" charset="0"/>
              </a:rPr>
              <a:t>less than 1</a:t>
            </a:r>
            <a:r>
              <a:rPr lang="en-IN" sz="2000" dirty="0">
                <a:solidFill>
                  <a:schemeClr val="accent6">
                    <a:lumMod val="75000"/>
                  </a:schemeClr>
                </a:solidFill>
                <a:latin typeface="Bodoni MT Black" pitchFamily="18" charset="0"/>
              </a:rPr>
              <a:t>, the ratio</a:t>
            </a:r>
            <a:endParaRPr lang="en-US" sz="2000" dirty="0">
              <a:solidFill>
                <a:schemeClr val="accent6">
                  <a:lumMod val="75000"/>
                </a:schemeClr>
              </a:solidFill>
              <a:latin typeface="Bodoni MT Black" pitchFamily="18" charset="0"/>
            </a:endParaRPr>
          </a:p>
        </p:txBody>
      </p:sp>
      <p:sp>
        <p:nvSpPr>
          <p:cNvPr id="19" name="Rectangle 18"/>
          <p:cNvSpPr/>
          <p:nvPr/>
        </p:nvSpPr>
        <p:spPr>
          <a:xfrm>
            <a:off x="4572000" y="4611469"/>
            <a:ext cx="3581400" cy="707886"/>
          </a:xfrm>
          <a:prstGeom prst="rect">
            <a:avLst/>
          </a:prstGeom>
        </p:spPr>
        <p:txBody>
          <a:bodyPr wrap="square">
            <a:spAutoFit/>
          </a:bodyPr>
          <a:lstStyle/>
          <a:p>
            <a:r>
              <a:rPr lang="en-IN" sz="2000" dirty="0">
                <a:solidFill>
                  <a:srgbClr val="990033"/>
                </a:solidFill>
                <a:latin typeface="Bodoni MT Black" pitchFamily="18" charset="0"/>
              </a:rPr>
              <a:t>c. If the original ratio is</a:t>
            </a:r>
          </a:p>
          <a:p>
            <a:r>
              <a:rPr lang="en-IN" sz="2000" dirty="0">
                <a:solidFill>
                  <a:srgbClr val="990033"/>
                </a:solidFill>
                <a:latin typeface="Bodoni MT Black" pitchFamily="18" charset="0"/>
              </a:rPr>
              <a:t>    </a:t>
            </a:r>
            <a:r>
              <a:rPr lang="en-IN" sz="2000" u="sng" dirty="0">
                <a:solidFill>
                  <a:srgbClr val="990033"/>
                </a:solidFill>
                <a:latin typeface="Bodoni MT Black" pitchFamily="18" charset="0"/>
              </a:rPr>
              <a:t>= 1</a:t>
            </a:r>
            <a:r>
              <a:rPr lang="en-IN" sz="2000" dirty="0">
                <a:solidFill>
                  <a:srgbClr val="990033"/>
                </a:solidFill>
                <a:latin typeface="Bodoni MT Black" pitchFamily="18" charset="0"/>
              </a:rPr>
              <a:t> </a:t>
            </a:r>
            <a:endParaRPr lang="en-US" sz="2000" dirty="0">
              <a:solidFill>
                <a:srgbClr val="990033"/>
              </a:solidFill>
              <a:latin typeface="Bodoni MT Black" pitchFamily="18" charset="0"/>
            </a:endParaRPr>
          </a:p>
        </p:txBody>
      </p:sp>
      <p:sp>
        <p:nvSpPr>
          <p:cNvPr id="20" name="Up Arrow 19"/>
          <p:cNvSpPr/>
          <p:nvPr/>
        </p:nvSpPr>
        <p:spPr>
          <a:xfrm>
            <a:off x="8229600" y="1066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8202168" y="2971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a:off x="7543800" y="515416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ight Arrow 2"/>
          <p:cNvSpPr/>
          <p:nvPr/>
        </p:nvSpPr>
        <p:spPr>
          <a:xfrm>
            <a:off x="285720" y="214290"/>
            <a:ext cx="5429288" cy="9132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Algerian" pitchFamily="82" charset="0"/>
              </a:rPr>
              <a:t>LIMITATIONS OF RATIO ANALYSIS</a:t>
            </a:r>
            <a:endParaRPr lang="en-US" sz="2400" dirty="0">
              <a:latin typeface="Algerian" pitchFamily="82" charset="0"/>
            </a:endParaRPr>
          </a:p>
        </p:txBody>
      </p:sp>
      <p:sp>
        <p:nvSpPr>
          <p:cNvPr id="6" name="TextBox 5"/>
          <p:cNvSpPr txBox="1"/>
          <p:nvPr/>
        </p:nvSpPr>
        <p:spPr>
          <a:xfrm>
            <a:off x="1071538" y="1285860"/>
            <a:ext cx="6133410" cy="5170646"/>
          </a:xfrm>
          <a:prstGeom prst="rect">
            <a:avLst/>
          </a:prstGeom>
          <a:noFill/>
        </p:spPr>
        <p:txBody>
          <a:bodyPr wrap="none" rtlCol="0">
            <a:spAutoFit/>
          </a:bodyPr>
          <a:lstStyle/>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It can give </a:t>
            </a:r>
            <a:r>
              <a:rPr lang="en-IN" sz="2800" b="1" dirty="0">
                <a:solidFill>
                  <a:srgbClr val="0000CC"/>
                </a:solidFill>
                <a:latin typeface="Times New Roman" pitchFamily="18" charset="0"/>
                <a:cs typeface="Times New Roman" pitchFamily="18" charset="0"/>
              </a:rPr>
              <a:t>false result </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a:t>
            </a:r>
            <a:r>
              <a:rPr lang="en-IN" sz="2800" b="1" dirty="0">
                <a:solidFill>
                  <a:srgbClr val="0000CC"/>
                </a:solidFill>
                <a:latin typeface="Times New Roman" pitchFamily="18" charset="0"/>
                <a:cs typeface="Times New Roman" pitchFamily="18" charset="0"/>
              </a:rPr>
              <a:t>Qualitative</a:t>
            </a:r>
            <a:r>
              <a:rPr lang="en-IN" sz="2800" dirty="0">
                <a:solidFill>
                  <a:srgbClr val="0000CC"/>
                </a:solidFill>
                <a:latin typeface="Times New Roman" pitchFamily="18" charset="0"/>
                <a:cs typeface="Times New Roman" pitchFamily="18" charset="0"/>
              </a:rPr>
              <a:t> factors are ignored</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Lack of </a:t>
            </a:r>
            <a:r>
              <a:rPr lang="en-IN" sz="2800" b="1" dirty="0">
                <a:solidFill>
                  <a:srgbClr val="0000CC"/>
                </a:solidFill>
                <a:latin typeface="Times New Roman" pitchFamily="18" charset="0"/>
                <a:cs typeface="Times New Roman" pitchFamily="18" charset="0"/>
              </a:rPr>
              <a:t>standard ratio</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May not be </a:t>
            </a:r>
            <a:r>
              <a:rPr lang="en-IN" sz="2800" b="1" dirty="0">
                <a:solidFill>
                  <a:srgbClr val="0000CC"/>
                </a:solidFill>
                <a:latin typeface="Times New Roman" pitchFamily="18" charset="0"/>
                <a:cs typeface="Times New Roman" pitchFamily="18" charset="0"/>
              </a:rPr>
              <a:t>comparable</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a:t>
            </a:r>
            <a:r>
              <a:rPr lang="en-IN" sz="2800" b="1" dirty="0">
                <a:solidFill>
                  <a:srgbClr val="0000CC"/>
                </a:solidFill>
                <a:latin typeface="Times New Roman" pitchFamily="18" charset="0"/>
                <a:cs typeface="Times New Roman" pitchFamily="18" charset="0"/>
              </a:rPr>
              <a:t>Price level changes </a:t>
            </a:r>
            <a:r>
              <a:rPr lang="en-IN" sz="2800" dirty="0">
                <a:solidFill>
                  <a:srgbClr val="0000CC"/>
                </a:solidFill>
                <a:latin typeface="Times New Roman" pitchFamily="18" charset="0"/>
                <a:cs typeface="Times New Roman" pitchFamily="18" charset="0"/>
              </a:rPr>
              <a:t>are not considered</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Leads to </a:t>
            </a:r>
            <a:r>
              <a:rPr lang="en-IN" sz="2800" b="1" dirty="0">
                <a:solidFill>
                  <a:srgbClr val="0000CC"/>
                </a:solidFill>
                <a:latin typeface="Times New Roman" pitchFamily="18" charset="0"/>
                <a:cs typeface="Times New Roman" pitchFamily="18" charset="0"/>
              </a:rPr>
              <a:t>window dressing</a:t>
            </a:r>
          </a:p>
          <a:p>
            <a:pPr>
              <a:lnSpc>
                <a:spcPct val="150000"/>
              </a:lnSpc>
              <a:buFont typeface="Wingdings" pitchFamily="2" charset="2"/>
              <a:buChar char="§"/>
            </a:pPr>
            <a:r>
              <a:rPr lang="en-IN" sz="2800" dirty="0">
                <a:solidFill>
                  <a:srgbClr val="0000CC"/>
                </a:solidFill>
                <a:latin typeface="Times New Roman" pitchFamily="18" charset="0"/>
                <a:cs typeface="Times New Roman" pitchFamily="18" charset="0"/>
              </a:rPr>
              <a:t>  Leads to </a:t>
            </a:r>
            <a:r>
              <a:rPr lang="en-IN" sz="2800" b="1" dirty="0">
                <a:solidFill>
                  <a:srgbClr val="0000CC"/>
                </a:solidFill>
                <a:latin typeface="Times New Roman" pitchFamily="18" charset="0"/>
                <a:cs typeface="Times New Roman" pitchFamily="18" charset="0"/>
              </a:rPr>
              <a:t>personal bias</a:t>
            </a:r>
          </a:p>
          <a:p>
            <a:endParaRPr lang="en-IN" dirty="0"/>
          </a:p>
          <a:p>
            <a:r>
              <a:rPr lang="en-IN" dirty="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1214414" y="857232"/>
            <a:ext cx="7143800" cy="3857652"/>
          </a:xfrm>
          <a:prstGeom prst="rect">
            <a:avLst/>
          </a:prstGeom>
          <a:solidFill>
            <a:schemeClr val="accent6">
              <a:lumMod val="60000"/>
              <a:lumOff val="40000"/>
            </a:schemeClr>
          </a:solidFill>
          <a:ln w="9525">
            <a:noFill/>
            <a:miter lim="800000"/>
            <a:headEnd/>
            <a:tailEnd/>
          </a:ln>
          <a:effectLst/>
        </p:spPr>
      </p:pic>
      <p:sp>
        <p:nvSpPr>
          <p:cNvPr id="10" name="Round Diagonal Corner Rectangle 9"/>
          <p:cNvSpPr/>
          <p:nvPr/>
        </p:nvSpPr>
        <p:spPr>
          <a:xfrm>
            <a:off x="1785918" y="4857760"/>
            <a:ext cx="914400" cy="571504"/>
          </a:xfrm>
          <a:prstGeom prst="round2Diag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Pure</a:t>
            </a:r>
            <a:endParaRPr lang="en-US" b="1" dirty="0">
              <a:solidFill>
                <a:schemeClr val="tx1"/>
              </a:solidFill>
            </a:endParaRPr>
          </a:p>
        </p:txBody>
      </p:sp>
      <p:sp>
        <p:nvSpPr>
          <p:cNvPr id="12" name="Round Diagonal Corner Rectangle 11"/>
          <p:cNvSpPr/>
          <p:nvPr/>
        </p:nvSpPr>
        <p:spPr>
          <a:xfrm>
            <a:off x="3428992" y="4857760"/>
            <a:ext cx="914400" cy="571504"/>
          </a:xfrm>
          <a:prstGeom prst="round2Diag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Pure</a:t>
            </a:r>
            <a:endParaRPr lang="en-US" b="1" dirty="0">
              <a:solidFill>
                <a:schemeClr val="tx1"/>
              </a:solidFill>
            </a:endParaRPr>
          </a:p>
        </p:txBody>
      </p:sp>
      <p:sp>
        <p:nvSpPr>
          <p:cNvPr id="13" name="Round Diagonal Corner Rectangle 12"/>
          <p:cNvSpPr/>
          <p:nvPr/>
        </p:nvSpPr>
        <p:spPr>
          <a:xfrm>
            <a:off x="5072066" y="4857760"/>
            <a:ext cx="914400" cy="571504"/>
          </a:xfrm>
          <a:prstGeom prst="round2Diag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Times</a:t>
            </a:r>
            <a:endParaRPr lang="en-US" b="1" dirty="0">
              <a:solidFill>
                <a:schemeClr val="tx1"/>
              </a:solidFill>
            </a:endParaRPr>
          </a:p>
        </p:txBody>
      </p:sp>
      <p:sp>
        <p:nvSpPr>
          <p:cNvPr id="14" name="Round Diagonal Corner Rectangle 13"/>
          <p:cNvSpPr/>
          <p:nvPr/>
        </p:nvSpPr>
        <p:spPr>
          <a:xfrm>
            <a:off x="6572264" y="4872054"/>
            <a:ext cx="1343028" cy="557210"/>
          </a:xfrm>
          <a:prstGeom prst="round2Diag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Percentage</a:t>
            </a:r>
            <a:endParaRPr lang="en-US"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solidFill>
            <a:srgbClr val="FF99CC"/>
          </a:solidFill>
        </p:spPr>
      </p:pic>
      <p:graphicFrame>
        <p:nvGraphicFramePr>
          <p:cNvPr id="5" name="Diagram 4"/>
          <p:cNvGraphicFramePr/>
          <p:nvPr/>
        </p:nvGraphicFramePr>
        <p:xfrm>
          <a:off x="928662" y="1214422"/>
          <a:ext cx="69770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4000496" y="2000240"/>
            <a:ext cx="2643206"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57620" y="4429132"/>
            <a:ext cx="328614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ame 13"/>
          <p:cNvSpPr/>
          <p:nvPr/>
        </p:nvSpPr>
        <p:spPr>
          <a:xfrm>
            <a:off x="1857356" y="357166"/>
            <a:ext cx="5214974" cy="785818"/>
          </a:xfrm>
          <a:prstGeom prst="frame">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000232" y="428604"/>
            <a:ext cx="4855816" cy="707886"/>
          </a:xfrm>
          <a:prstGeom prst="rect">
            <a:avLst/>
          </a:prstGeom>
          <a:noFill/>
        </p:spPr>
        <p:txBody>
          <a:bodyPr wrap="none" rtlCol="0">
            <a:spAutoFit/>
          </a:bodyPr>
          <a:lstStyle/>
          <a:p>
            <a:r>
              <a:rPr lang="en-IN" sz="4000" dirty="0">
                <a:solidFill>
                  <a:schemeClr val="tx1">
                    <a:lumMod val="75000"/>
                    <a:lumOff val="25000"/>
                  </a:schemeClr>
                </a:solidFill>
                <a:latin typeface="Algerian" pitchFamily="82" charset="0"/>
              </a:rPr>
              <a:t>1.LIQUIDITY RATIOS</a:t>
            </a:r>
            <a:endParaRPr lang="en-US" sz="4000" dirty="0">
              <a:solidFill>
                <a:schemeClr val="tx1">
                  <a:lumMod val="75000"/>
                  <a:lumOff val="25000"/>
                </a:schemeClr>
              </a:solidFill>
              <a:latin typeface="Algerian" pitchFamily="82" charset="0"/>
            </a:endParaRPr>
          </a:p>
        </p:txBody>
      </p:sp>
      <p:sp>
        <p:nvSpPr>
          <p:cNvPr id="9" name="TextBox 8"/>
          <p:cNvSpPr txBox="1"/>
          <p:nvPr/>
        </p:nvSpPr>
        <p:spPr>
          <a:xfrm>
            <a:off x="428596" y="5286388"/>
            <a:ext cx="8429684" cy="954107"/>
          </a:xfrm>
          <a:prstGeom prst="rect">
            <a:avLst/>
          </a:prstGeom>
          <a:noFill/>
        </p:spPr>
        <p:txBody>
          <a:bodyPr wrap="square" rtlCol="0">
            <a:spAutoFit/>
          </a:bodyPr>
          <a:lstStyle/>
          <a:p>
            <a:r>
              <a:rPr lang="en-US" sz="2800" dirty="0">
                <a:solidFill>
                  <a:schemeClr val="accent2">
                    <a:lumMod val="50000"/>
                  </a:schemeClr>
                </a:solidFill>
              </a:rPr>
              <a:t>QUICK ASSETS = </a:t>
            </a:r>
            <a:r>
              <a:rPr lang="en-US" sz="2800" b="1" dirty="0">
                <a:solidFill>
                  <a:schemeClr val="accent2">
                    <a:lumMod val="50000"/>
                  </a:schemeClr>
                </a:solidFill>
              </a:rPr>
              <a:t>CURRENT ASSETS – INVENTORY  – </a:t>
            </a:r>
          </a:p>
          <a:p>
            <a:r>
              <a:rPr lang="en-US" sz="2800" b="1" dirty="0">
                <a:solidFill>
                  <a:schemeClr val="accent2">
                    <a:lumMod val="50000"/>
                  </a:schemeClr>
                </a:solidFill>
              </a:rPr>
              <a:t>                               PREPAID EXPENSES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571472" y="285728"/>
            <a:ext cx="8072494" cy="1500198"/>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IN" b="1" u="sng" dirty="0">
              <a:solidFill>
                <a:schemeClr val="tx1">
                  <a:lumMod val="75000"/>
                  <a:lumOff val="25000"/>
                </a:schemeClr>
              </a:solidFill>
              <a:latin typeface="Arial" pitchFamily="34" charset="0"/>
              <a:cs typeface="Arial" pitchFamily="34" charset="0"/>
            </a:endParaRPr>
          </a:p>
          <a:p>
            <a:pPr marL="342900" indent="-342900" algn="ctr">
              <a:buAutoNum type="arabicPeriod"/>
            </a:pPr>
            <a:r>
              <a:rPr lang="en-IN" b="1" u="sng" dirty="0">
                <a:solidFill>
                  <a:schemeClr val="tx1">
                    <a:lumMod val="75000"/>
                    <a:lumOff val="25000"/>
                  </a:schemeClr>
                </a:solidFill>
                <a:latin typeface="+mj-lt"/>
                <a:cs typeface="Arial" pitchFamily="34" charset="0"/>
              </a:rPr>
              <a:t>Current ratio/ Working capital ratio </a:t>
            </a:r>
            <a:r>
              <a:rPr lang="en-IN" b="1" dirty="0">
                <a:solidFill>
                  <a:schemeClr val="tx1">
                    <a:lumMod val="75000"/>
                    <a:lumOff val="25000"/>
                  </a:schemeClr>
                </a:solidFill>
                <a:latin typeface="+mj-lt"/>
                <a:cs typeface="Arial" pitchFamily="34" charset="0"/>
              </a:rPr>
              <a:t>: </a:t>
            </a:r>
          </a:p>
          <a:p>
            <a:pPr marL="342900" indent="-342900"/>
            <a:r>
              <a:rPr lang="en-IN" dirty="0">
                <a:solidFill>
                  <a:schemeClr val="tx1">
                    <a:lumMod val="75000"/>
                    <a:lumOff val="25000"/>
                  </a:schemeClr>
                </a:solidFill>
                <a:latin typeface="+mj-lt"/>
                <a:cs typeface="Arial" pitchFamily="34" charset="0"/>
              </a:rPr>
              <a:t>     This ratio establishes the relationship   between current assets and current liabilities and is used to assess the short term financial position of the business concern. </a:t>
            </a:r>
            <a:r>
              <a:rPr lang="en-IN" b="1" dirty="0">
                <a:solidFill>
                  <a:schemeClr val="tx1">
                    <a:lumMod val="75000"/>
                    <a:lumOff val="25000"/>
                  </a:schemeClr>
                </a:solidFill>
                <a:latin typeface="+mj-lt"/>
                <a:cs typeface="Arial" pitchFamily="34" charset="0"/>
              </a:rPr>
              <a:t>Ideal ratio is 2:1.</a:t>
            </a:r>
          </a:p>
          <a:p>
            <a:pPr marL="342900" indent="-342900" algn="ctr"/>
            <a:r>
              <a:rPr lang="en-US" dirty="0">
                <a:latin typeface="+mj-lt"/>
              </a:rPr>
              <a:t>Current Assets : Current Liabilities </a:t>
            </a:r>
            <a:r>
              <a:rPr lang="en-US" dirty="0"/>
              <a:t/>
            </a:r>
            <a:br>
              <a:rPr lang="en-US" dirty="0"/>
            </a:br>
            <a:endParaRPr lang="en-IN" b="1" dirty="0">
              <a:solidFill>
                <a:schemeClr val="tx1">
                  <a:lumMod val="75000"/>
                  <a:lumOff val="25000"/>
                </a:schemeClr>
              </a:solidFill>
              <a:latin typeface="Arial" pitchFamily="34" charset="0"/>
              <a:cs typeface="Arial" pitchFamily="34" charset="0"/>
            </a:endParaRPr>
          </a:p>
        </p:txBody>
      </p:sp>
      <p:sp>
        <p:nvSpPr>
          <p:cNvPr id="8" name="Rectangle 7"/>
          <p:cNvSpPr/>
          <p:nvPr/>
        </p:nvSpPr>
        <p:spPr>
          <a:xfrm>
            <a:off x="500034" y="3357562"/>
            <a:ext cx="4000528" cy="3143272"/>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rgbClr val="990099"/>
                </a:solidFill>
              </a:rPr>
              <a:t>INCLUDED IN CURRENT ASSETS</a:t>
            </a:r>
          </a:p>
          <a:p>
            <a:pPr algn="ctr"/>
            <a:endParaRPr lang="en-IN" sz="1400" b="1" dirty="0">
              <a:solidFill>
                <a:srgbClr val="990099"/>
              </a:solidFill>
            </a:endParaRPr>
          </a:p>
          <a:p>
            <a:pPr marL="342900" indent="-342900" algn="just">
              <a:buFont typeface="+mj-lt"/>
              <a:buAutoNum type="alphaLcPeriod"/>
            </a:pPr>
            <a:r>
              <a:rPr lang="en-IN" sz="1400" dirty="0">
                <a:solidFill>
                  <a:srgbClr val="990099"/>
                </a:solidFill>
              </a:rPr>
              <a:t>Current investments</a:t>
            </a:r>
          </a:p>
          <a:p>
            <a:pPr marL="342900" indent="-342900" algn="just">
              <a:buFont typeface="+mj-lt"/>
              <a:buAutoNum type="alphaLcPeriod"/>
            </a:pPr>
            <a:r>
              <a:rPr lang="en-IN" sz="1400" dirty="0">
                <a:solidFill>
                  <a:srgbClr val="990099"/>
                </a:solidFill>
              </a:rPr>
              <a:t>Inventories </a:t>
            </a:r>
          </a:p>
          <a:p>
            <a:pPr marL="342900" indent="-342900" algn="just"/>
            <a:r>
              <a:rPr lang="en-IN" sz="1400" dirty="0">
                <a:solidFill>
                  <a:schemeClr val="tx1">
                    <a:lumMod val="75000"/>
                    <a:lumOff val="25000"/>
                  </a:schemeClr>
                </a:solidFill>
              </a:rPr>
              <a:t>      (excluding </a:t>
            </a:r>
            <a:r>
              <a:rPr lang="en-IN" sz="1400" dirty="0" err="1">
                <a:solidFill>
                  <a:schemeClr val="tx1">
                    <a:lumMod val="75000"/>
                    <a:lumOff val="25000"/>
                  </a:schemeClr>
                </a:solidFill>
              </a:rPr>
              <a:t>loosetools</a:t>
            </a:r>
            <a:r>
              <a:rPr lang="en-IN" sz="1400" dirty="0">
                <a:solidFill>
                  <a:schemeClr val="tx1">
                    <a:lumMod val="75000"/>
                    <a:lumOff val="25000"/>
                  </a:schemeClr>
                </a:solidFill>
              </a:rPr>
              <a:t>, stores &amp; spares)</a:t>
            </a:r>
          </a:p>
          <a:p>
            <a:pPr marL="342900" indent="-342900" algn="just"/>
            <a:r>
              <a:rPr lang="en-IN" sz="1400" dirty="0">
                <a:solidFill>
                  <a:srgbClr val="990099"/>
                </a:solidFill>
              </a:rPr>
              <a:t> c .  Trade receivables</a:t>
            </a:r>
          </a:p>
          <a:p>
            <a:pPr marL="342900" indent="-342900" algn="just"/>
            <a:r>
              <a:rPr lang="en-IN" sz="1400" dirty="0">
                <a:solidFill>
                  <a:srgbClr val="990099"/>
                </a:solidFill>
              </a:rPr>
              <a:t>      </a:t>
            </a:r>
            <a:r>
              <a:rPr lang="en-IN" sz="1400" dirty="0">
                <a:solidFill>
                  <a:schemeClr val="tx1">
                    <a:lumMod val="75000"/>
                    <a:lumOff val="25000"/>
                  </a:schemeClr>
                </a:solidFill>
              </a:rPr>
              <a:t>(B /R and Drs less provision)</a:t>
            </a:r>
          </a:p>
          <a:p>
            <a:pPr marL="342900" indent="-342900" algn="just"/>
            <a:r>
              <a:rPr lang="en-IN" sz="1400" dirty="0">
                <a:solidFill>
                  <a:srgbClr val="990099"/>
                </a:solidFill>
              </a:rPr>
              <a:t>d.  Cash &amp;cash equivalents</a:t>
            </a:r>
          </a:p>
          <a:p>
            <a:pPr marL="342900" indent="-342900" algn="just"/>
            <a:r>
              <a:rPr lang="en-IN" sz="1400" dirty="0">
                <a:solidFill>
                  <a:srgbClr val="990099"/>
                </a:solidFill>
              </a:rPr>
              <a:t>     </a:t>
            </a:r>
            <a:r>
              <a:rPr lang="en-IN" sz="1400" dirty="0">
                <a:solidFill>
                  <a:schemeClr val="tx1">
                    <a:lumMod val="75000"/>
                    <a:lumOff val="25000"/>
                  </a:schemeClr>
                </a:solidFill>
              </a:rPr>
              <a:t>(cash in hand, cash at bank, cheques/drafts)</a:t>
            </a:r>
          </a:p>
          <a:p>
            <a:pPr marL="342900" indent="-342900" algn="just"/>
            <a:r>
              <a:rPr lang="en-IN" sz="1400" dirty="0">
                <a:solidFill>
                  <a:srgbClr val="990099"/>
                </a:solidFill>
              </a:rPr>
              <a:t>e.  Short term loans and advances</a:t>
            </a:r>
          </a:p>
          <a:p>
            <a:pPr marL="342900" indent="-342900" algn="just"/>
            <a:r>
              <a:rPr lang="en-IN" sz="1400" dirty="0">
                <a:solidFill>
                  <a:srgbClr val="990099"/>
                </a:solidFill>
              </a:rPr>
              <a:t> f.  Other current assets</a:t>
            </a:r>
          </a:p>
          <a:p>
            <a:pPr marL="342900" indent="-342900" algn="just"/>
            <a:r>
              <a:rPr lang="en-IN" sz="1400" dirty="0">
                <a:solidFill>
                  <a:srgbClr val="990099"/>
                </a:solidFill>
              </a:rPr>
              <a:t>      </a:t>
            </a:r>
            <a:r>
              <a:rPr lang="en-IN" sz="1400" dirty="0">
                <a:solidFill>
                  <a:schemeClr val="tx1">
                    <a:lumMod val="75000"/>
                    <a:lumOff val="25000"/>
                  </a:schemeClr>
                </a:solidFill>
              </a:rPr>
              <a:t>(prepaid expenses, interest receivable, </a:t>
            </a:r>
            <a:r>
              <a:rPr lang="en-IN" sz="1400" dirty="0" err="1">
                <a:solidFill>
                  <a:schemeClr val="tx1">
                    <a:lumMod val="75000"/>
                    <a:lumOff val="25000"/>
                  </a:schemeClr>
                </a:solidFill>
              </a:rPr>
              <a:t>accured</a:t>
            </a:r>
            <a:r>
              <a:rPr lang="en-IN" sz="1400" dirty="0">
                <a:solidFill>
                  <a:schemeClr val="tx1">
                    <a:lumMod val="75000"/>
                    <a:lumOff val="25000"/>
                  </a:schemeClr>
                </a:solidFill>
              </a:rPr>
              <a:t> income)</a:t>
            </a:r>
          </a:p>
          <a:p>
            <a:pPr algn="ctr"/>
            <a:endParaRPr lang="en-US" dirty="0"/>
          </a:p>
        </p:txBody>
      </p:sp>
      <p:sp>
        <p:nvSpPr>
          <p:cNvPr id="9" name="Rectangle 8"/>
          <p:cNvSpPr/>
          <p:nvPr/>
        </p:nvSpPr>
        <p:spPr>
          <a:xfrm>
            <a:off x="5143504" y="3357562"/>
            <a:ext cx="3429024" cy="3143272"/>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solidFill>
                  <a:srgbClr val="990099"/>
                </a:solidFill>
              </a:rPr>
              <a:t>INCLUDED IN CURRENT LIABILITIES</a:t>
            </a:r>
          </a:p>
          <a:p>
            <a:pPr algn="ctr"/>
            <a:endParaRPr lang="en-IN" sz="1400" b="1" u="sng" dirty="0">
              <a:solidFill>
                <a:srgbClr val="990099"/>
              </a:solidFill>
            </a:endParaRPr>
          </a:p>
          <a:p>
            <a:pPr marL="342900" indent="-342900" algn="just"/>
            <a:r>
              <a:rPr lang="en-IN" sz="1400" dirty="0">
                <a:solidFill>
                  <a:srgbClr val="990099"/>
                </a:solidFill>
              </a:rPr>
              <a:t>a.  Short term borrowings </a:t>
            </a:r>
            <a:r>
              <a:rPr lang="en-IN" sz="1400" dirty="0">
                <a:solidFill>
                  <a:schemeClr val="tx1">
                    <a:lumMod val="65000"/>
                    <a:lumOff val="35000"/>
                  </a:schemeClr>
                </a:solidFill>
              </a:rPr>
              <a:t>(bank overdraft)</a:t>
            </a:r>
          </a:p>
          <a:p>
            <a:pPr marL="342900" indent="-342900" algn="just"/>
            <a:r>
              <a:rPr lang="en-IN" sz="1400" dirty="0">
                <a:solidFill>
                  <a:srgbClr val="990099"/>
                </a:solidFill>
              </a:rPr>
              <a:t>b.  Trade payables </a:t>
            </a:r>
          </a:p>
          <a:p>
            <a:pPr marL="342900" indent="-342900" algn="just"/>
            <a:r>
              <a:rPr lang="en-IN" sz="1400" dirty="0">
                <a:solidFill>
                  <a:srgbClr val="990099"/>
                </a:solidFill>
              </a:rPr>
              <a:t>      </a:t>
            </a:r>
            <a:r>
              <a:rPr lang="en-IN" sz="1400" dirty="0">
                <a:solidFill>
                  <a:schemeClr val="tx1">
                    <a:lumMod val="75000"/>
                    <a:lumOff val="25000"/>
                  </a:schemeClr>
                </a:solidFill>
              </a:rPr>
              <a:t>(B/P &amp; </a:t>
            </a:r>
            <a:r>
              <a:rPr lang="en-IN" sz="1400" dirty="0" err="1">
                <a:solidFill>
                  <a:schemeClr val="tx1">
                    <a:lumMod val="75000"/>
                    <a:lumOff val="25000"/>
                  </a:schemeClr>
                </a:solidFill>
              </a:rPr>
              <a:t>Crs</a:t>
            </a:r>
            <a:r>
              <a:rPr lang="en-IN" sz="1400" dirty="0">
                <a:solidFill>
                  <a:schemeClr val="tx1">
                    <a:lumMod val="75000"/>
                    <a:lumOff val="25000"/>
                  </a:schemeClr>
                </a:solidFill>
              </a:rPr>
              <a:t>)</a:t>
            </a:r>
          </a:p>
          <a:p>
            <a:pPr marL="342900" indent="-342900" algn="just"/>
            <a:r>
              <a:rPr lang="en-IN" sz="1400" dirty="0">
                <a:solidFill>
                  <a:srgbClr val="990099"/>
                </a:solidFill>
              </a:rPr>
              <a:t>c. Other current liabilities </a:t>
            </a:r>
            <a:r>
              <a:rPr lang="en-IN" sz="1400" dirty="0">
                <a:solidFill>
                  <a:schemeClr val="tx1">
                    <a:lumMod val="65000"/>
                    <a:lumOff val="35000"/>
                  </a:schemeClr>
                </a:solidFill>
              </a:rPr>
              <a:t>(outstanding expenses, calls in advance, received in advance)</a:t>
            </a:r>
          </a:p>
          <a:p>
            <a:pPr marL="342900" indent="-342900" algn="just"/>
            <a:r>
              <a:rPr lang="en-IN" sz="1400" dirty="0">
                <a:solidFill>
                  <a:srgbClr val="990099"/>
                </a:solidFill>
              </a:rPr>
              <a:t>d.   Short term provisions</a:t>
            </a:r>
          </a:p>
          <a:p>
            <a:pPr marL="342900" indent="-342900" algn="ctr"/>
            <a:endParaRPr lang="en-IN" dirty="0">
              <a:solidFill>
                <a:srgbClr val="990099"/>
              </a:solidFill>
            </a:endParaRPr>
          </a:p>
          <a:p>
            <a:pPr marL="342900" indent="-342900" algn="ctr"/>
            <a:endParaRPr lang="en-IN" dirty="0">
              <a:solidFill>
                <a:srgbClr val="990099"/>
              </a:solidFill>
            </a:endParaRPr>
          </a:p>
          <a:p>
            <a:pPr marL="342900" indent="-342900" algn="ctr">
              <a:buAutoNum type="alphaUcPeriod"/>
            </a:pPr>
            <a:endParaRPr lang="en-IN" b="1" u="sng" dirty="0">
              <a:solidFill>
                <a:srgbClr val="990099"/>
              </a:solidFill>
            </a:endParaRPr>
          </a:p>
        </p:txBody>
      </p:sp>
      <p:sp>
        <p:nvSpPr>
          <p:cNvPr id="16" name="Rectangle 15"/>
          <p:cNvSpPr/>
          <p:nvPr/>
        </p:nvSpPr>
        <p:spPr>
          <a:xfrm>
            <a:off x="642910" y="2000240"/>
            <a:ext cx="7858180" cy="1143008"/>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r>
              <a:rPr lang="en-US" b="1" dirty="0">
                <a:solidFill>
                  <a:srgbClr val="000099"/>
                </a:solidFill>
              </a:rPr>
              <a:t>Significance- </a:t>
            </a:r>
            <a:r>
              <a:rPr lang="en-US" dirty="0">
                <a:solidFill>
                  <a:srgbClr val="000099"/>
                </a:solidFill>
              </a:rPr>
              <a:t>A very high current ratio implies heavy investment in current assets which is not a good sign as it reflects under </a:t>
            </a:r>
            <a:r>
              <a:rPr lang="en-US" dirty="0" err="1">
                <a:solidFill>
                  <a:srgbClr val="000099"/>
                </a:solidFill>
              </a:rPr>
              <a:t>utilisation</a:t>
            </a:r>
            <a:r>
              <a:rPr lang="en-US" dirty="0">
                <a:solidFill>
                  <a:srgbClr val="000099"/>
                </a:solidFill>
              </a:rPr>
              <a:t> or improper </a:t>
            </a:r>
            <a:r>
              <a:rPr lang="en-US" dirty="0" err="1">
                <a:solidFill>
                  <a:srgbClr val="000099"/>
                </a:solidFill>
              </a:rPr>
              <a:t>utilisation</a:t>
            </a:r>
            <a:r>
              <a:rPr lang="en-US" dirty="0">
                <a:solidFill>
                  <a:srgbClr val="000099"/>
                </a:solidFill>
              </a:rPr>
              <a:t> of resources. A </a:t>
            </a:r>
            <a:r>
              <a:rPr lang="en-US" dirty="0" err="1">
                <a:solidFill>
                  <a:srgbClr val="000099"/>
                </a:solidFill>
              </a:rPr>
              <a:t>lowratio</a:t>
            </a:r>
            <a:r>
              <a:rPr lang="en-US" dirty="0">
                <a:solidFill>
                  <a:srgbClr val="000099"/>
                </a:solidFill>
              </a:rPr>
              <a:t> endangers the business and puts it at risk of facing a situation where </a:t>
            </a:r>
            <a:r>
              <a:rPr lang="en-US" dirty="0" err="1">
                <a:solidFill>
                  <a:srgbClr val="000099"/>
                </a:solidFill>
              </a:rPr>
              <a:t>itwill</a:t>
            </a:r>
            <a:r>
              <a:rPr lang="en-US" dirty="0">
                <a:solidFill>
                  <a:srgbClr val="000099"/>
                </a:solidFill>
              </a:rPr>
              <a:t> not be able to pay its short-term debt on time.</a:t>
            </a:r>
            <a:r>
              <a:rPr lang="en-US" dirty="0"/>
              <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Border and Frame PowerPoint Backgrounds/Wallpapers Download "/>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Rectangle 4"/>
          <p:cNvSpPr/>
          <p:nvPr/>
        </p:nvSpPr>
        <p:spPr>
          <a:xfrm>
            <a:off x="571472" y="357166"/>
            <a:ext cx="8143932" cy="2643206"/>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startAt="2"/>
            </a:pPr>
            <a:endParaRPr lang="en-IN" b="1" u="sng" dirty="0">
              <a:solidFill>
                <a:schemeClr val="tx1">
                  <a:lumMod val="75000"/>
                  <a:lumOff val="25000"/>
                </a:schemeClr>
              </a:solidFill>
              <a:latin typeface="Arial" pitchFamily="34" charset="0"/>
              <a:cs typeface="Arial" pitchFamily="34" charset="0"/>
            </a:endParaRPr>
          </a:p>
          <a:p>
            <a:pPr marL="342900" indent="-342900" algn="ctr">
              <a:buAutoNum type="arabicPeriod" startAt="2"/>
            </a:pPr>
            <a:endParaRPr lang="en-IN" b="1" u="sng" dirty="0">
              <a:solidFill>
                <a:schemeClr val="tx1">
                  <a:lumMod val="75000"/>
                  <a:lumOff val="25000"/>
                </a:schemeClr>
              </a:solidFill>
              <a:latin typeface="Arial" pitchFamily="34" charset="0"/>
              <a:cs typeface="Arial" pitchFamily="34" charset="0"/>
            </a:endParaRPr>
          </a:p>
          <a:p>
            <a:pPr marL="342900" indent="-342900" algn="ctr">
              <a:buAutoNum type="arabicPeriod" startAt="2"/>
            </a:pPr>
            <a:endParaRPr lang="en-IN" b="1" u="sng" dirty="0">
              <a:solidFill>
                <a:schemeClr val="tx1">
                  <a:lumMod val="75000"/>
                  <a:lumOff val="25000"/>
                </a:schemeClr>
              </a:solidFill>
              <a:latin typeface="Arial" pitchFamily="34" charset="0"/>
              <a:cs typeface="Arial" pitchFamily="34" charset="0"/>
            </a:endParaRPr>
          </a:p>
          <a:p>
            <a:pPr marL="342900" indent="-342900" algn="ctr">
              <a:buAutoNum type="arabicPeriod" startAt="2"/>
            </a:pPr>
            <a:endParaRPr lang="en-IN" b="1" u="sng" dirty="0">
              <a:solidFill>
                <a:schemeClr val="tx1">
                  <a:lumMod val="75000"/>
                  <a:lumOff val="25000"/>
                </a:schemeClr>
              </a:solidFill>
              <a:latin typeface="Arial" pitchFamily="34" charset="0"/>
              <a:cs typeface="Arial" pitchFamily="34" charset="0"/>
            </a:endParaRPr>
          </a:p>
          <a:p>
            <a:pPr marL="342900" indent="-342900" algn="ctr">
              <a:buAutoNum type="arabicPeriod" startAt="2"/>
            </a:pPr>
            <a:r>
              <a:rPr lang="en-IN" b="1" u="sng" dirty="0">
                <a:solidFill>
                  <a:schemeClr val="tx1">
                    <a:lumMod val="75000"/>
                    <a:lumOff val="25000"/>
                  </a:schemeClr>
                </a:solidFill>
                <a:latin typeface="Arial" pitchFamily="34" charset="0"/>
                <a:cs typeface="Arial" pitchFamily="34" charset="0"/>
              </a:rPr>
              <a:t>LIQUID RATIO/QUICK RATIO/ACID TEST RATIO</a:t>
            </a:r>
          </a:p>
          <a:p>
            <a:pPr marL="342900" indent="-342900" algn="ctr"/>
            <a:endParaRPr lang="en-IN" b="1" u="sng" dirty="0">
              <a:solidFill>
                <a:schemeClr val="tx1">
                  <a:lumMod val="75000"/>
                  <a:lumOff val="25000"/>
                </a:schemeClr>
              </a:solidFill>
              <a:latin typeface="Arial" pitchFamily="34" charset="0"/>
              <a:cs typeface="Arial" pitchFamily="34" charset="0"/>
            </a:endParaRPr>
          </a:p>
          <a:p>
            <a:pPr marL="342900" indent="-342900"/>
            <a:r>
              <a:rPr lang="en-IN" dirty="0">
                <a:solidFill>
                  <a:schemeClr val="tx1">
                    <a:lumMod val="75000"/>
                    <a:lumOff val="25000"/>
                  </a:schemeClr>
                </a:solidFill>
                <a:latin typeface="Arial" pitchFamily="34" charset="0"/>
                <a:cs typeface="Arial" pitchFamily="34" charset="0"/>
              </a:rPr>
              <a:t>      This ratio establishes  relationship between liquid assets and </a:t>
            </a:r>
            <a:r>
              <a:rPr lang="en-IN" dirty="0" err="1">
                <a:solidFill>
                  <a:schemeClr val="tx1">
                    <a:lumMod val="75000"/>
                    <a:lumOff val="25000"/>
                  </a:schemeClr>
                </a:solidFill>
                <a:latin typeface="Arial" pitchFamily="34" charset="0"/>
                <a:cs typeface="Arial" pitchFamily="34" charset="0"/>
              </a:rPr>
              <a:t>currentliabilities</a:t>
            </a:r>
            <a:r>
              <a:rPr lang="en-IN" dirty="0">
                <a:solidFill>
                  <a:schemeClr val="tx1">
                    <a:lumMod val="75000"/>
                    <a:lumOff val="25000"/>
                  </a:schemeClr>
                </a:solidFill>
                <a:latin typeface="Arial" pitchFamily="34" charset="0"/>
                <a:cs typeface="Arial" pitchFamily="34" charset="0"/>
              </a:rPr>
              <a:t> and is used to measure the firm’s ability to pay the claims of creditors immediately. </a:t>
            </a:r>
            <a:r>
              <a:rPr lang="en-IN" b="1" dirty="0">
                <a:solidFill>
                  <a:schemeClr val="tx1">
                    <a:lumMod val="75000"/>
                    <a:lumOff val="25000"/>
                  </a:schemeClr>
                </a:solidFill>
                <a:latin typeface="Arial" pitchFamily="34" charset="0"/>
                <a:cs typeface="Arial" pitchFamily="34" charset="0"/>
              </a:rPr>
              <a:t>Ideal ratio is 1:1</a:t>
            </a:r>
          </a:p>
          <a:p>
            <a:pPr marL="342900" indent="-342900" algn="ctr"/>
            <a:r>
              <a:rPr lang="en-US" dirty="0"/>
              <a:t>Quick ratio = Quick Assets : Current Liabilities </a:t>
            </a:r>
          </a:p>
          <a:p>
            <a:pPr marL="342900" indent="-342900"/>
            <a:r>
              <a:rPr lang="en-US" dirty="0"/>
              <a:t>       While calculating quick assets we exclude the closing stock and prepaid expenses from the current assets .</a:t>
            </a:r>
            <a:br>
              <a:rPr lang="en-US" dirty="0"/>
            </a:br>
            <a:r>
              <a:rPr lang="en-US" dirty="0"/>
              <a:t> </a:t>
            </a:r>
            <a:br>
              <a:rPr lang="en-US" dirty="0"/>
            </a:br>
            <a:endParaRPr lang="en-IN" b="1" dirty="0">
              <a:solidFill>
                <a:schemeClr val="tx1">
                  <a:lumMod val="75000"/>
                  <a:lumOff val="25000"/>
                </a:schemeClr>
              </a:solidFill>
              <a:latin typeface="Arial" pitchFamily="34" charset="0"/>
              <a:cs typeface="Arial" pitchFamily="34" charset="0"/>
            </a:endParaRPr>
          </a:p>
          <a:p>
            <a:pPr marL="342900" indent="-342900" algn="ctr"/>
            <a:endParaRPr lang="en-US" b="1" u="sng" dirty="0">
              <a:solidFill>
                <a:schemeClr val="tx1">
                  <a:lumMod val="75000"/>
                  <a:lumOff val="25000"/>
                </a:schemeClr>
              </a:solidFill>
              <a:latin typeface="Arial" pitchFamily="34" charset="0"/>
              <a:cs typeface="Arial" pitchFamily="34" charset="0"/>
            </a:endParaRPr>
          </a:p>
        </p:txBody>
      </p:sp>
      <p:sp>
        <p:nvSpPr>
          <p:cNvPr id="7" name="Rectangle 6"/>
          <p:cNvSpPr/>
          <p:nvPr/>
        </p:nvSpPr>
        <p:spPr>
          <a:xfrm>
            <a:off x="785786" y="3143248"/>
            <a:ext cx="7643866" cy="1143008"/>
          </a:xfrm>
          <a:prstGeom prst="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rgbClr val="000099"/>
              </a:solidFill>
            </a:endParaRPr>
          </a:p>
          <a:p>
            <a:r>
              <a:rPr lang="en-IN" b="1" u="sng" dirty="0">
                <a:solidFill>
                  <a:srgbClr val="000099"/>
                </a:solidFill>
              </a:rPr>
              <a:t>Significance</a:t>
            </a:r>
            <a:r>
              <a:rPr lang="en-IN" dirty="0">
                <a:solidFill>
                  <a:srgbClr val="000099"/>
                </a:solidFill>
              </a:rPr>
              <a:t> : </a:t>
            </a:r>
          </a:p>
          <a:p>
            <a:r>
              <a:rPr lang="en-IN" dirty="0">
                <a:solidFill>
                  <a:srgbClr val="000099"/>
                </a:solidFill>
              </a:rPr>
              <a:t>A </a:t>
            </a:r>
            <a:r>
              <a:rPr lang="en-US" dirty="0">
                <a:solidFill>
                  <a:srgbClr val="000099"/>
                </a:solidFill>
              </a:rPr>
              <a:t>low ratio will be very risky and a high ratio suggests unnecessarily deployment of resources in otherwise less profitable short-term investments. </a:t>
            </a:r>
            <a:br>
              <a:rPr lang="en-US" dirty="0">
                <a:solidFill>
                  <a:srgbClr val="000099"/>
                </a:solidFill>
              </a:rPr>
            </a:br>
            <a:r>
              <a:rPr lang="en-US" dirty="0">
                <a:solidFill>
                  <a:srgbClr val="000099"/>
                </a:solidFill>
              </a:rPr>
              <a:t/>
            </a:r>
            <a:br>
              <a:rPr lang="en-US" dirty="0">
                <a:solidFill>
                  <a:srgbClr val="000099"/>
                </a:solidFill>
              </a:rPr>
            </a:br>
            <a:endParaRPr lang="en-US" dirty="0">
              <a:solidFill>
                <a:srgbClr val="000099"/>
              </a:solidFill>
            </a:endParaRPr>
          </a:p>
        </p:txBody>
      </p:sp>
      <p:sp>
        <p:nvSpPr>
          <p:cNvPr id="8" name="Rounded Rectangle 7"/>
          <p:cNvSpPr/>
          <p:nvPr/>
        </p:nvSpPr>
        <p:spPr>
          <a:xfrm>
            <a:off x="857224" y="4429132"/>
            <a:ext cx="7786742" cy="2071702"/>
          </a:xfrm>
          <a:prstGeom prst="roundRect">
            <a:avLst/>
          </a:prstGeom>
          <a:solidFill>
            <a:srgbClr val="FF99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0000CC"/>
              </a:solidFill>
            </a:endParaRPr>
          </a:p>
          <a:p>
            <a:pPr>
              <a:buFont typeface="Arial" pitchFamily="34" charset="0"/>
              <a:buChar char="•"/>
            </a:pPr>
            <a:r>
              <a:rPr lang="en-IN" dirty="0">
                <a:solidFill>
                  <a:srgbClr val="0000CC"/>
                </a:solidFill>
              </a:rPr>
              <a:t>   Current assets = Total assets – fixed assets – non current investment</a:t>
            </a:r>
          </a:p>
          <a:p>
            <a:pPr>
              <a:buFont typeface="Arial" pitchFamily="34" charset="0"/>
              <a:buChar char="•"/>
            </a:pPr>
            <a:r>
              <a:rPr lang="en-IN" dirty="0">
                <a:solidFill>
                  <a:srgbClr val="0000CC"/>
                </a:solidFill>
              </a:rPr>
              <a:t>   Current liabilities = Total debts – long term debts</a:t>
            </a:r>
          </a:p>
          <a:p>
            <a:pPr>
              <a:buFont typeface="Arial" pitchFamily="34" charset="0"/>
              <a:buChar char="•"/>
            </a:pPr>
            <a:r>
              <a:rPr lang="en-IN" dirty="0">
                <a:solidFill>
                  <a:srgbClr val="0000CC"/>
                </a:solidFill>
              </a:rPr>
              <a:t>   Liquid assets = Current assets – inventory-prepaid expenses</a:t>
            </a:r>
          </a:p>
          <a:p>
            <a:pPr>
              <a:buFont typeface="Arial" pitchFamily="34" charset="0"/>
              <a:buChar char="•"/>
            </a:pPr>
            <a:r>
              <a:rPr lang="en-IN" dirty="0">
                <a:solidFill>
                  <a:srgbClr val="0000CC"/>
                </a:solidFill>
              </a:rPr>
              <a:t>   Working capital = Current assets – current liabilities</a:t>
            </a:r>
          </a:p>
          <a:p>
            <a:pPr>
              <a:buFont typeface="Arial" pitchFamily="34" charset="0"/>
              <a:buChar char="•"/>
            </a:pPr>
            <a:r>
              <a:rPr lang="en-IN" dirty="0">
                <a:solidFill>
                  <a:srgbClr val="0000CC"/>
                </a:solidFill>
              </a:rPr>
              <a:t>   Current liabilities = Trade payables + other current liabilities</a:t>
            </a:r>
          </a:p>
          <a:p>
            <a:pPr>
              <a:buFont typeface="Arial" pitchFamily="34" charset="0"/>
              <a:buChar char="•"/>
            </a:pPr>
            <a:r>
              <a:rPr lang="en-IN" dirty="0">
                <a:solidFill>
                  <a:srgbClr val="0000CC"/>
                </a:solidFill>
              </a:rPr>
              <a:t>   Current liabilities = Total assets – capital employed</a:t>
            </a:r>
          </a:p>
          <a:p>
            <a:pPr>
              <a:buFont typeface="Arial" pitchFamily="34" charset="0"/>
              <a:buChar char="•"/>
            </a:pPr>
            <a:r>
              <a:rPr lang="en-IN" dirty="0">
                <a:solidFill>
                  <a:srgbClr val="0000CC"/>
                </a:solidFill>
              </a:rPr>
              <a:t>   Current assets = Capital employed + current liabilities – fixed assets</a:t>
            </a:r>
          </a:p>
          <a:p>
            <a:pPr algn="ctr"/>
            <a:endParaRPr lang="en-US" dirty="0">
              <a:solidFill>
                <a:srgbClr val="0000CC"/>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2518</Words>
  <Application>Microsoft Office PowerPoint</Application>
  <PresentationFormat>On-screen Show (4:3)</PresentationFormat>
  <Paragraphs>403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sns</cp:lastModifiedBy>
  <cp:revision>61</cp:revision>
  <dcterms:created xsi:type="dcterms:W3CDTF">2020-04-12T07:39:37Z</dcterms:created>
  <dcterms:modified xsi:type="dcterms:W3CDTF">2025-07-25T08:58:21Z</dcterms:modified>
</cp:coreProperties>
</file>